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01" r:id="rId2"/>
    <p:sldId id="260" r:id="rId3"/>
    <p:sldId id="300" r:id="rId4"/>
    <p:sldId id="281" r:id="rId5"/>
    <p:sldId id="280" r:id="rId6"/>
    <p:sldId id="285" r:id="rId7"/>
    <p:sldId id="345" r:id="rId8"/>
    <p:sldId id="305" r:id="rId9"/>
    <p:sldId id="306" r:id="rId10"/>
    <p:sldId id="317" r:id="rId11"/>
    <p:sldId id="318" r:id="rId12"/>
    <p:sldId id="307" r:id="rId13"/>
    <p:sldId id="330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19" r:id="rId22"/>
    <p:sldId id="344" r:id="rId23"/>
    <p:sldId id="346" r:id="rId24"/>
    <p:sldId id="334" r:id="rId25"/>
    <p:sldId id="325" r:id="rId26"/>
    <p:sldId id="331" r:id="rId27"/>
    <p:sldId id="332" r:id="rId28"/>
    <p:sldId id="333" r:id="rId29"/>
    <p:sldId id="335" r:id="rId30"/>
    <p:sldId id="336" r:id="rId31"/>
    <p:sldId id="295" r:id="rId32"/>
    <p:sldId id="347" r:id="rId33"/>
    <p:sldId id="348" r:id="rId34"/>
    <p:sldId id="354" r:id="rId35"/>
    <p:sldId id="270" r:id="rId36"/>
    <p:sldId id="288" r:id="rId37"/>
    <p:sldId id="278" r:id="rId38"/>
    <p:sldId id="349" r:id="rId39"/>
    <p:sldId id="350" r:id="rId40"/>
    <p:sldId id="351" r:id="rId41"/>
    <p:sldId id="352" r:id="rId42"/>
    <p:sldId id="353" r:id="rId43"/>
    <p:sldId id="283" r:id="rId44"/>
    <p:sldId id="282" r:id="rId45"/>
    <p:sldId id="286" r:id="rId46"/>
    <p:sldId id="287" r:id="rId47"/>
    <p:sldId id="290" r:id="rId48"/>
    <p:sldId id="259" r:id="rId49"/>
    <p:sldId id="263" r:id="rId50"/>
    <p:sldId id="289" r:id="rId51"/>
    <p:sldId id="291" r:id="rId52"/>
    <p:sldId id="292" r:id="rId53"/>
    <p:sldId id="269" r:id="rId54"/>
    <p:sldId id="293" r:id="rId55"/>
    <p:sldId id="264" r:id="rId56"/>
    <p:sldId id="297" r:id="rId57"/>
    <p:sldId id="296" r:id="rId58"/>
    <p:sldId id="294" r:id="rId59"/>
    <p:sldId id="256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FFFD"/>
    <a:srgbClr val="28B99A"/>
    <a:srgbClr val="2FCFDB"/>
    <a:srgbClr val="372D2D"/>
    <a:srgbClr val="83473D"/>
    <a:srgbClr val="E9ECF1"/>
    <a:srgbClr val="E8EBF0"/>
    <a:srgbClr val="E3E7EA"/>
    <a:srgbClr val="EAE9EE"/>
    <a:srgbClr val="2E2E2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987" autoAdjust="0"/>
  </p:normalViewPr>
  <p:slideViewPr>
    <p:cSldViewPr snapToGrid="0" showGuides="1">
      <p:cViewPr varScale="1">
        <p:scale>
          <a:sx n="110" d="100"/>
          <a:sy n="110" d="100"/>
        </p:scale>
        <p:origin x="804" y="10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시장규모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2EC-4C36-B01E-7152145D4C59}"/>
              </c:ext>
            </c:extLst>
          </c:dPt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2EC-4C36-B01E-7152145D4C59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2EC-4C36-B01E-7152145D4C59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2EC-4C36-B01E-7152145D4C59}"/>
                </c:ext>
              </c:extLst>
            </c:dLbl>
            <c:dLbl>
              <c:idx val="3"/>
              <c:layout>
                <c:manualLayout>
                  <c:x val="0"/>
                  <c:y val="-0.396897241043815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2EC-4C36-B01E-7152145D4C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230</c:v>
                </c:pt>
                <c:pt idx="2">
                  <c:v>370</c:v>
                </c:pt>
                <c:pt idx="3">
                  <c:v>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EC-4C36-B01E-7152145D4C5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651990840"/>
        <c:axId val="651989200"/>
      </c:barChart>
      <c:catAx>
        <c:axId val="651990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89200"/>
        <c:crosses val="autoZero"/>
        <c:auto val="1"/>
        <c:lblAlgn val="ctr"/>
        <c:lblOffset val="100"/>
        <c:noMultiLvlLbl val="0"/>
      </c:catAx>
      <c:valAx>
        <c:axId val="651989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90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64-4AC5-B365-341443DBAD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64-4AC5-B365-341443DBAD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64-4AC5-B365-341443DBAD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627-4FBB-9F51-4368244C778D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627-4FBB-9F51-4368244C778D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627-4FBB-9F51-4368244C77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A사</c:v>
                </c:pt>
                <c:pt idx="1">
                  <c:v>B사</c:v>
                </c:pt>
                <c:pt idx="2">
                  <c:v>C사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712</c:v>
                </c:pt>
                <c:pt idx="1">
                  <c:v>73</c:v>
                </c:pt>
                <c:pt idx="2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27-4FBB-9F51-4368244C77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A사</c:v>
                </c:pt>
                <c:pt idx="1">
                  <c:v>B사</c:v>
                </c:pt>
                <c:pt idx="2">
                  <c:v>C사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2000</c:v>
                </c:pt>
                <c:pt idx="1">
                  <c:v>1000</c:v>
                </c:pt>
                <c:pt idx="2">
                  <c:v>480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627-4FBB-9F51-4368244C77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651990840"/>
        <c:axId val="651989200"/>
      </c:barChart>
      <c:catAx>
        <c:axId val="651990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89200"/>
        <c:crosses val="autoZero"/>
        <c:auto val="1"/>
        <c:lblAlgn val="ctr"/>
        <c:lblOffset val="100"/>
        <c:noMultiLvlLbl val="0"/>
      </c:catAx>
      <c:valAx>
        <c:axId val="651989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90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14:03:13.92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1841 2388 24575,'-629'0'0,"606"-2"0,0-1 0,0-1 0,0-1 0,0-1 0,0-1 0,1-1 0,-27-14 0,-23-7 0,-54-25 0,70 28 0,13 3 0,1-1 0,1-3 0,1-2 0,-38-35 0,43 35 0,35 29 0,-40-31 0,2-3 0,-39-42 0,53 49 0,1-2 0,1 0 0,2-2 0,0 0 0,-20-47 0,2 0 0,25 53 0,-19-51 0,9 10 0,10 32 0,2 0 0,1-1 0,2 0 0,1 0 0,-4-57 0,13-355 0,-2 436 0,1 0 0,1 1 0,0-1 0,0 0 0,1 1 0,0-1 0,9-16 0,3-4 0,22-31 0,-36 61 0,17-33 0,-15 27 0,1-1 0,0 1 0,0 0 0,0 1 0,1-1 0,11-11 0,45-33 0,118-74 0,-115 83 0,-18 13 0,2 3 0,0 2 0,2 2 0,0 3 0,1 1 0,1 3 0,1 2 0,0 2 0,96-6 0,76 17 0,-89 4 0,-128-4 0,1 0 0,-1 1 0,0 0 0,0 1 0,-1-1 0,1 2 0,0-1 0,10 5 0,0 3 0,34 24 0,-44-28 0,52 30 0,-44-28 0,0 2 0,0 0 0,-1 1 0,18 16 0,-7-1 0,97 100 0,-50-47 0,84 101 0,-130-143 0,-4-7 0,-2 0 0,30 57 0,-34-51 0,-2 2 0,-2-1 0,-1 2 0,-2 0 0,-2 0 0,-1 0 0,-2 1 0,-2 0 0,-2 0 0,-1 0 0,-8 53 0,2-54 0,-3-1 0,-1 1 0,-30 71 0,-63 104 0,79-167 0,7-18 0,-32 41 0,33-48 0,-17 23 0,-2-2 0,-2-2 0,-72 64 0,44-47 0,40-33 0,-1-2 0,-40 27 0,-67 27-1365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14:03:19.3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1511 1512 24575,'-42'2'0,"1"3"0,1 1 0,-1 2 0,1 2 0,-48 19 0,2-3 0,59-19 0,1-2 0,-1 0 0,-41 0 0,-85-7 0,52 0 0,62 2 0,25 2 0,-1-2 0,0 0 0,0-1 0,1 0 0,-1-1 0,1-1 0,-26-8 0,-47-23 0,40 16 0,2-1 0,0-2 0,-42-27 0,79 41 0,-1 0 0,1 0 0,0 0 0,1-1 0,0 0 0,-12-18 0,-29-60 0,19 32 0,20 34 0,1 1 0,0-1 0,2 0 0,0-1 0,1 0 0,-2-23 0,1 10 0,-12-39 0,11 43 0,2-1 0,0 0 0,2 0 0,1 0 0,2 0 0,6-56 0,-4 69 0,0-1 0,1 1 0,1 0 0,1 0 0,1 0 0,0 1 0,1 0 0,1 0 0,0 1 0,2-1 0,0 2 0,0 0 0,15-16 0,32-36 0,-43 49 0,1 0 0,1 0 0,1 2 0,34-28 0,44-11 0,-18 10 0,-46 28 0,0 0 0,1 3 0,65-22 0,103-14 0,-183 46 0,154-25 0,-148 26 0,0 2 0,0 1 0,0 1 0,0 1 0,33 6 0,-22 3 0,-1 1 0,-1 2 0,0 1 0,50 32 0,10 4 0,-50-26 0,0 3 0,-2 1 0,58 53 0,-44-35 0,39 31 0,-85-72 0,-1 1 0,1 0 0,-1 0 0,-1 1 0,1 0 0,-2 0 0,1 0 0,-1 1 0,7 16 0,-6-12 0,-1 0 0,0 1 0,-2-1 0,1 1 0,-2 0 0,2 19 0,-1 38 0,-9 92 0,5-154 0,-1 0 0,0 0 0,0 0 0,-1 0 0,0 0 0,-1-1 0,0 1 0,-1-1 0,-7 11 0,-8 8 0,-30 31 0,5-6 0,31-38 0,0 0 0,0 0 0,-1-2 0,-29 19 0,9-6 0,-40 22 0,35-24 0,7-2-682,-58 49-1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13:02:54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1974 2129 24575,'-166'2'0,"-180"-5"0,323 1 0,0-1 0,0-2 0,0 0 0,1-1 0,0-1 0,0-1 0,-29-16 0,-11 0 0,44 17 0,0 0 0,-18-9 0,0-4 0,-74-28 0,60 28 0,-67-39 0,103 51 0,-10-6 0,-34-28 0,-1 0 0,22 15 0,1-2 0,2-1 0,-47-54 0,-30-27 0,90 90 0,1-1 0,2-1 0,0-1 0,2 0 0,0-1 0,-12-29 0,-26-39 0,32 54 0,2-2 0,2 0 0,-23-73 0,6 13 0,29 83 0,1 0 0,1 0 0,0-1 0,1 1 0,0-23 0,5-98 0,1 52 0,-3 72 0,0 1 0,2 0 0,-1-1 0,2 1 0,0 0 0,0 0 0,1 0 0,1 0 0,1 1 0,0 0 0,0 0 0,17-24 0,-5 10 0,2 0 0,1 1 0,1 2 0,31-28 0,-42 43 0,1-1 0,1 2 0,-1 0 0,1 0 0,1 1 0,-1 1 0,1 0 0,1 1 0,-1 0 0,1 1 0,22-3 0,55 2 0,14-3 0,154-24 0,223 21 0,-297 13 0,-146-2 0,0 2 0,1 1 0,-1 2 0,39 11 0,-60-11 0,-1 1 0,0 1 0,0 0 0,-1 1 0,0 1 0,0 1 0,-1 0 0,0 2 0,-1-1 0,21 22 0,128 117 0,-144-130 0,-4-5 0,-1-1 0,-1 2 0,0 0 0,-1 1 0,-1 0 0,13 25 0,-14-22 0,23 32 0,6 12 0,-18-15 0,-3 1 0,-2 1 0,21 100 0,-21-76 0,-7-21 0,-4 1 0,-1 0 0,-3 0 0,-6 61 0,2-1 0,2-95 0,1 4 0,-1 0 0,-2 0 0,0 0 0,-10 39 0,5-37 0,-2 9 0,-1-1 0,-2 0 0,-1 0 0,-2-1 0,-26 43 0,19-41 0,14-21 0,-1 0 0,-17 20 0,-8 2 0,-1-1 0,-1-3 0,-72 50 0,86-69 0,-1-1 0,-1-1 0,-38 12 0,34-14 0,1 2 0,-36 19 0,46-21-1365,3-1-5461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13:02:57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1142 1428 24575,'-468'0'0,"463"0"0,1-1 0,-1 1 0,1-1 0,0-1 0,-1 1 0,1 0 0,0-1 0,0 0 0,0 0 0,0 0 0,0-1 0,0 1 0,0-1 0,1 0 0,-1 0 0,-3-5 0,2 3 0,1 1 0,-1 0 0,1 1 0,-1-1 0,-1 1 0,1 0 0,0 0 0,-1 0 0,-9-2 0,-37-7 0,27 6 0,-1 0 0,-45-18 0,50 14 0,1-1 0,0-1 0,1 0 0,0-1 0,1-1 0,0-1 0,1-1 0,1 0 0,1-1 0,0-1 0,-21-32 0,12 14 0,16 26 0,1-1 0,0 0 0,0 0 0,1 0 0,1-1 0,0 1 0,-7-26 0,-8-49 0,11 54 0,2 0 0,1 0 0,-4-64 0,10 61 0,2 1 0,2 0 0,8-43 0,-7 59 0,0 1 0,1-1 0,1 1 0,0 0 0,1 0 0,1 1 0,19-26 0,-6 13 0,-6 6 0,1 0 0,1 1 0,2 1 0,0 1 0,39-31 0,-43 39 0,0 0 0,20-22 0,-22 19 0,1 1 0,17-11 0,-26 21 0,0 0 0,0 0 0,1 1 0,-1 0 0,1 1 0,-1-1 0,1 1 0,0 0 0,12-1 0,4 2 0,0 1 0,0 0 0,1 2 0,-1 1 0,0 1 0,0 0 0,-1 2 0,0 1 0,0 1 0,27 13 0,2 4 0,-1 3 0,-1 2 0,45 38 0,-57-41 0,0 2 0,46 50 0,-67-62 0,-1 0 0,0 2 0,-1 0 0,-1 0 0,0 2 0,-2-1 0,11 29 0,2 6 0,-18-45 0,-1 1 0,-1-1 0,0 1 0,0 0 0,-1 0 0,-1 1 0,2 13 0,-3 192 0,-3-97 0,2-107 0,-1 1 0,0-1 0,-1 1 0,0-1 0,-1 0 0,-1 0 0,0 0 0,-9 17 0,10-23 0,-1 0 0,0 0 0,0-1 0,0 0 0,-1 0 0,0 0 0,-1 0 0,1-1 0,-1 0 0,0 0 0,0 0 0,-1-1 0,1 0 0,-1 0 0,0-1 0,-8 3 0,-63 30 0,58-26 0,-1 0 0,-41 13 0,-172 41-1365,213-57-5461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13:25:46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24575,'8'10'0,"0"0"0,0 0 0,12 23 0,9 13 0,2-3 0,-19-25 0,28 32 0,59 67 0,-91-107 0,58 63 0,-65-72 0,0 1 0,1-1 0,-1 0 0,0 0 0,1 0 0,-1 0 0,1 0 0,-1 0 0,1 0 0,0-1 0,-1 1 0,1 0 0,0-1 0,0 1 0,-1-1 0,1 0 0,0 0 0,0 0 0,-1 0 0,1 0 0,0 0 0,0 0 0,0 0 0,-1-1 0,1 1 0,0-1 0,-1 1 0,1-1 0,0 0 0,-1 1 0,1-1 0,-1 0 0,1 0 0,-1 0 0,1 0 0,-1-1 0,0 1 0,1 0 0,-1-1 0,1-1 0,7-7 0,-2-1 0,0 0 0,0 0 0,7-18 0,-9 19 0,6-9 0,0 1 0,1 0 0,0 1 0,20-20 0,67-59 0,-44 44 0,-14 12 0,2 2 0,1 1 0,87-53 0,-103 73 65,41-35 1,15-10-1562,-62 49-5330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B5797-D315-49FE-B57E-C5D736319F2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F6472-6F29-4F11-A939-8E9F3E448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81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504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/>
              <a:t>노후에 거주지를 옮길 때 의료시설을 중요하게 생각</a:t>
            </a:r>
            <a:endParaRPr lang="en-US" altLang="ko-KR" sz="1200"/>
          </a:p>
          <a:p>
            <a:r>
              <a:rPr lang="en-US" altLang="ko-KR" sz="1200"/>
              <a:t>-&gt; </a:t>
            </a:r>
            <a:r>
              <a:rPr lang="ko-KR" altLang="en-US" sz="1200"/>
              <a:t>특정 연령층이 중요하게 생각하는 요소들이 존재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141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23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684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61C65-51D0-45B0-896C-D07660FFD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9A91CA-8716-4BE3-83E3-4F3B9FC20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05E45-EF9A-4A44-834A-950A67AB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7869-C154-4DD4-83C3-75CB19E3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59856-D16B-4D97-9A12-EFDF2FF1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5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C8262-E7A2-4972-88AD-AB2355E6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F7D550-A91E-41F1-9B0E-020A14107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55DFED-3FD3-4CAF-838E-1C88A8E37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9C070-F8F5-4138-857A-225457C5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939755-D090-4CAC-8A90-22A555CA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E91A8F-21E7-4D07-8C1D-05D1D5CF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72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2CEFF-5FF7-45C7-A38F-AC48077A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D05A0B-BD0D-4D17-9700-69FC5E781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04AC7-4474-41E9-A1E6-84433F1B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F99EA-0F94-4011-B813-BA6F1B72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8D3A0-426D-42E0-B806-3DBA0CB6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81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58DCB6-B9C0-4F5C-A8E7-D527C475B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64C6C6-B127-4481-AAF5-5F0D8B209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3DCE9-4579-4C0C-96CC-1EDA3620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2C376-08C6-4B7D-B389-A5CC2051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16631-776C-4A17-B388-29A871B0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4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0173D-77F2-4CC0-8B20-D43FF748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14692F-51A4-49B5-A088-FC084849F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6DD4-4512-4D7B-9CE7-7050196C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E9DF4-AA15-4921-B5C2-924BF4F1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B7992-7746-4E41-B65E-836C6C62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6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BF758-4ECC-44BB-A1EB-F19D3053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2AC06C-4232-4876-B394-24261EC5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9D37A-F499-4923-ABFC-CA991AA9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8EB1B-BD01-4625-BB9E-A01200C9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E867C-2DAF-4338-909D-80E9A997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7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66893-1C82-40C2-90BA-53C8FB9F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89294-4351-422C-881E-BBF1D78D3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D463A2-01D5-4AF5-98BE-27181BC98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125DB9-6E3C-4617-AF28-56330547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79072B-2241-4148-A583-2105C407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A2CE8D-1935-47D3-A40D-856AE135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7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E56DC-216B-43D2-B1BE-A274029D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0EBB0-A60E-4E6F-94E9-D9AA52AC2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E8775C-1FF7-4FEE-A435-825612A35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D769B1-3A9D-486C-B30D-543FEB510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98AB09-7AE5-43A7-ABBC-AE6B34319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90D5F4-4484-48CD-9274-13287F8F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A5DA5D-0F6C-48DA-9F2C-EB18EF39F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992A83-E522-488A-8789-165F14FF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0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8DD8E-DE8E-4DD4-A51E-6BFD7148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ED7F8F-BBC6-4FB3-B42D-FBA20F4E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082385-6B73-4BBF-B7A1-5FA2C52C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EA1731-F3BB-4C76-B113-EC80BEC0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05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275E1-5EB6-46BF-A98A-220E63F1B57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3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DC6A57A8-19A5-445E-B3D6-A8F25485E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2AB35A4-D942-4179-809B-FD7138601DDA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1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9FC1A-4715-4289-865D-D948ECF9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B62AF-D49B-4A5A-890C-EAC36D1B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DAFECC-E09E-4EFB-8304-BF17FCCF4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D6457C-875B-4487-8267-C3DA6C81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0BC287-F161-4620-AD5D-AECC3556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F8642C-F2E9-4A7D-AE4D-6221CBD2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2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A9D5B6-AD9A-40F0-98B3-2D3F4A17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688032-3862-47F0-B0F9-6EFBB449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8F785-E111-4B3C-BA45-BED8C860F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566F7-9CD6-4758-8CF4-1C3A3D3F0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309FA-366C-4E78-B792-636D66DD5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07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5.svg"/><Relationship Id="rId7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svg"/><Relationship Id="rId7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customXml" Target="../ink/ink3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customXml" Target="../ink/ink5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.svg"/><Relationship Id="rId7" Type="http://schemas.openxmlformats.org/officeDocument/2006/relationships/image" Target="../media/image6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image" Target="../media/image5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5.svg"/><Relationship Id="rId7" Type="http://schemas.openxmlformats.org/officeDocument/2006/relationships/image" Target="../media/image8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Relationship Id="rId9" Type="http://schemas.openxmlformats.org/officeDocument/2006/relationships/image" Target="../media/image82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E54048-2D89-3446-4D2D-6B94CAA97C45}"/>
              </a:ext>
            </a:extLst>
          </p:cNvPr>
          <p:cNvSpPr txBox="1"/>
          <p:nvPr/>
        </p:nvSpPr>
        <p:spPr>
          <a:xfrm>
            <a:off x="4321281" y="2513568"/>
            <a:ext cx="3549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BULZIP</a:t>
            </a:r>
            <a:endParaRPr lang="ko-KR" altLang="en-US" sz="80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F4B31-D6F6-CB76-CB10-74D8F0A7CA67}"/>
              </a:ext>
            </a:extLst>
          </p:cNvPr>
          <p:cNvSpPr txBox="1"/>
          <p:nvPr/>
        </p:nvSpPr>
        <p:spPr>
          <a:xfrm>
            <a:off x="4887158" y="4606331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최승원     </a:t>
            </a:r>
            <a:r>
              <a:rPr lang="en-US" altLang="ko-KR" dirty="0"/>
              <a:t># </a:t>
            </a:r>
            <a:r>
              <a:rPr lang="ko-KR" altLang="en-US" dirty="0"/>
              <a:t>한윤석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C52739-7F60-25D7-52E9-C3A71C56FC1B}"/>
              </a:ext>
            </a:extLst>
          </p:cNvPr>
          <p:cNvSpPr txBox="1"/>
          <p:nvPr/>
        </p:nvSpPr>
        <p:spPr>
          <a:xfrm>
            <a:off x="5257800" y="3683118"/>
            <a:ext cx="2136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벌써 찾았다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내 집</a:t>
            </a:r>
          </a:p>
        </p:txBody>
      </p:sp>
    </p:spTree>
    <p:extLst>
      <p:ext uri="{BB962C8B-B14F-4D97-AF65-F5344CB8AC3E}">
        <p14:creationId xmlns:p14="http://schemas.microsoft.com/office/powerpoint/2010/main" val="1860441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8881196" y="2968880"/>
            <a:ext cx="2525260" cy="1919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9056403" y="3187790"/>
            <a:ext cx="2220042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 중복 검사 기능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 등록된 아이디 사용 불가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D16668-B9C9-93F5-89F0-1604D310B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92" y="1838667"/>
            <a:ext cx="2498392" cy="4996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A652EF-4205-BAD7-8A50-FE810FC6E5B7}"/>
              </a:ext>
            </a:extLst>
          </p:cNvPr>
          <p:cNvSpPr txBox="1"/>
          <p:nvPr/>
        </p:nvSpPr>
        <p:spPr>
          <a:xfrm>
            <a:off x="9056403" y="4062137"/>
            <a:ext cx="2131029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 길이 검사 기능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6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 이상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16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 이하만 가능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D4BA8A2-94A3-DB71-D30C-F986CEC67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176" y="1725587"/>
            <a:ext cx="2869681" cy="51324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0B4AF8-4E8E-000F-4111-F17FDBD7B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577" y="1772815"/>
            <a:ext cx="3057689" cy="508518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545B8E-8F57-B994-90F1-D3FAADB4305F}"/>
              </a:ext>
            </a:extLst>
          </p:cNvPr>
          <p:cNvSpPr/>
          <p:nvPr/>
        </p:nvSpPr>
        <p:spPr>
          <a:xfrm>
            <a:off x="318977" y="930141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658112-C079-41BD-8DB4-F1D854649E2E}"/>
              </a:ext>
            </a:extLst>
          </p:cNvPr>
          <p:cNvSpPr txBox="1"/>
          <p:nvPr/>
        </p:nvSpPr>
        <p:spPr>
          <a:xfrm>
            <a:off x="472903" y="967831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750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054838" y="2611312"/>
            <a:ext cx="3772305" cy="26157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054838" y="3008248"/>
            <a:ext cx="3166810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관심 키워드 최소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선택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이하 선택 시 회원가입 불가능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652EF-4205-BAD7-8A50-FE810FC6E5B7}"/>
              </a:ext>
            </a:extLst>
          </p:cNvPr>
          <p:cNvSpPr txBox="1"/>
          <p:nvPr/>
        </p:nvSpPr>
        <p:spPr>
          <a:xfrm>
            <a:off x="7336651" y="3837076"/>
            <a:ext cx="3166810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관심 키워드는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추천 서비스와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주변 상권 정보제공 서비스에 이용됨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3ADACE-4070-3ED2-BCF8-97CFE6DDC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514" y="1702032"/>
            <a:ext cx="5139431" cy="509877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B9568F-9050-619B-B832-DA1530687EF5}"/>
              </a:ext>
            </a:extLst>
          </p:cNvPr>
          <p:cNvSpPr/>
          <p:nvPr/>
        </p:nvSpPr>
        <p:spPr>
          <a:xfrm>
            <a:off x="324003" y="936338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221679-8D7E-381F-5143-CDC2664F7D64}"/>
              </a:ext>
            </a:extLst>
          </p:cNvPr>
          <p:cNvSpPr txBox="1"/>
          <p:nvPr/>
        </p:nvSpPr>
        <p:spPr>
          <a:xfrm>
            <a:off x="477929" y="974028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7425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440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</a:t>
            </a:r>
            <a:r>
              <a:rPr lang="ko-KR" altLang="en-US" sz="2800" b="1" dirty="0"/>
              <a:t>로그인 완료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E2875-3361-89EE-769F-A0C0F2A72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6" y="1733829"/>
            <a:ext cx="9753491" cy="491230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81203" y="2780831"/>
            <a:ext cx="3310797" cy="1631803"/>
            <a:chOff x="7885290" y="2902129"/>
            <a:chExt cx="3310797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8210698" y="3243254"/>
              <a:ext cx="2985389" cy="949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로그인 완료 시 </a:t>
              </a:r>
              <a:endPara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메인 화면에서 </a:t>
              </a:r>
              <a:endPara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메인 서비스 페이지로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5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3296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FIND PASSWORD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</a:t>
            </a:r>
            <a:r>
              <a:rPr lang="ko-KR" altLang="en-US" sz="2800" b="1"/>
              <a:t>비밀번호찾기 </a:t>
            </a:r>
            <a:endParaRPr lang="ko-KR" altLang="en-US" sz="28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8AF7C6-1363-8A3B-57F6-2119C79C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36" y="1876381"/>
            <a:ext cx="2962688" cy="40963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9BBCE08-3E15-AE55-0AE4-38ACFC68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3946" y="2992897"/>
            <a:ext cx="3449120" cy="14287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5A95543-1955-B31C-D02E-A2569CA99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066" y="1876381"/>
            <a:ext cx="2486725" cy="40420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909443" y="2311114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비밀번호 찾기시 임시 비밀번호 발행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FB97244-AEB0-9F9C-F8AB-AFEE89F3C421}"/>
              </a:ext>
            </a:extLst>
          </p:cNvPr>
          <p:cNvGrpSpPr/>
          <p:nvPr/>
        </p:nvGrpSpPr>
        <p:grpSpPr>
          <a:xfrm>
            <a:off x="8896174" y="3736930"/>
            <a:ext cx="3396517" cy="1117886"/>
            <a:chOff x="7885290" y="2902129"/>
            <a:chExt cx="3396517" cy="163180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0273E7-FC36-A291-192F-CD746AC33E9F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48895B-E577-92CF-BD1B-87B1EC02CAD2}"/>
                </a:ext>
              </a:extLst>
            </p:cNvPr>
            <p:cNvSpPr txBox="1"/>
            <p:nvPr/>
          </p:nvSpPr>
          <p:spPr>
            <a:xfrm>
              <a:off x="7971010" y="3240636"/>
              <a:ext cx="3310797" cy="9547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발급 받은 임시 비밀번호를 통해 로그인 후 마이페이지에서 비밀번호 변경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50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3296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FIND PASSWORD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</a:t>
            </a:r>
            <a:r>
              <a:rPr lang="ko-KR" altLang="en-US" sz="2800" b="1"/>
              <a:t>비밀번호찾기 </a:t>
            </a:r>
            <a:endParaRPr lang="ko-KR" altLang="en-US" sz="28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8AF7C6-1363-8A3B-57F6-2119C79C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36" y="1876381"/>
            <a:ext cx="2962688" cy="40963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9BBCE08-3E15-AE55-0AE4-38ACFC68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3946" y="2992897"/>
            <a:ext cx="3449120" cy="14287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5A95543-1955-B31C-D02E-A2569CA99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066" y="1876381"/>
            <a:ext cx="2486725" cy="40420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909443" y="2311114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비밀번호 찾기시 임시 비밀번호 발행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FB97244-AEB0-9F9C-F8AB-AFEE89F3C421}"/>
              </a:ext>
            </a:extLst>
          </p:cNvPr>
          <p:cNvGrpSpPr/>
          <p:nvPr/>
        </p:nvGrpSpPr>
        <p:grpSpPr>
          <a:xfrm>
            <a:off x="8896174" y="3736930"/>
            <a:ext cx="3396517" cy="1117886"/>
            <a:chOff x="7885290" y="2902129"/>
            <a:chExt cx="3396517" cy="163180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0273E7-FC36-A291-192F-CD746AC33E9F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48895B-E577-92CF-BD1B-87B1EC02CAD2}"/>
                </a:ext>
              </a:extLst>
            </p:cNvPr>
            <p:cNvSpPr txBox="1"/>
            <p:nvPr/>
          </p:nvSpPr>
          <p:spPr>
            <a:xfrm>
              <a:off x="7971010" y="3240636"/>
              <a:ext cx="3310797" cy="9547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발급 받은 임시 비밀번호를 통해 로그인 후 마이페이지에서 비밀번호 변경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44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967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NOTICE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공지사항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909443" y="2311114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공지사항 조회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작성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FB97244-AEB0-9F9C-F8AB-AFEE89F3C421}"/>
              </a:ext>
            </a:extLst>
          </p:cNvPr>
          <p:cNvGrpSpPr/>
          <p:nvPr/>
        </p:nvGrpSpPr>
        <p:grpSpPr>
          <a:xfrm>
            <a:off x="8896174" y="3736930"/>
            <a:ext cx="3396517" cy="1117886"/>
            <a:chOff x="7885290" y="2902129"/>
            <a:chExt cx="3396517" cy="163180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0273E7-FC36-A291-192F-CD746AC33E9F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48895B-E577-92CF-BD1B-87B1EC02CAD2}"/>
                </a:ext>
              </a:extLst>
            </p:cNvPr>
            <p:cNvSpPr txBox="1"/>
            <p:nvPr/>
          </p:nvSpPr>
          <p:spPr>
            <a:xfrm>
              <a:off x="7971010" y="3240636"/>
              <a:ext cx="3310797" cy="9547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관리자 외의 유저가 접근시</a:t>
              </a:r>
              <a:endPara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리다이렉트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2937B56-F777-033C-A682-712111162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23" y="1716833"/>
            <a:ext cx="5742936" cy="36551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6ACEE0-F923-96CB-93D8-6B37BCC8E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934" y="1436914"/>
            <a:ext cx="3647240" cy="10070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E09181-AA32-6952-7F22-4C9F36110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434" y="3586563"/>
            <a:ext cx="5184096" cy="334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8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967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NOTICE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공지사항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44348" y="1247651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공지사항 수정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삭제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D1413A5-BC6A-09C6-B21E-88FB0B220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7" y="2535364"/>
            <a:ext cx="5204745" cy="35251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130DF1-C9EB-8C1D-97A4-25B4E54BC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238" y="2527861"/>
            <a:ext cx="5855705" cy="359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0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6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QnA</a:t>
            </a:r>
            <a:r>
              <a:rPr lang="ko-KR" altLang="en-US" sz="2800" b="1"/>
              <a:t>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44348" y="1247651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QnA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리스트 조회 및 작성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463105D-479E-47C1-D3E5-0367C3490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7" y="1806593"/>
            <a:ext cx="5777023" cy="40653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D9E668-B618-7369-6999-5DE392EBE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78481"/>
            <a:ext cx="5936282" cy="357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6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QnA</a:t>
            </a:r>
            <a:r>
              <a:rPr lang="ko-KR" altLang="en-US" sz="2800" b="1"/>
              <a:t>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44348" y="1055813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QnA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수정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삭제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E1CE46C-4938-A430-0DB7-BFFDFD217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62" y="2344214"/>
            <a:ext cx="5797537" cy="42889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C457BA-299D-D619-B9C5-C9F22ABC9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349105"/>
            <a:ext cx="5849342" cy="36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7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6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QnA </a:t>
            </a:r>
            <a:r>
              <a:rPr lang="ko-KR" altLang="en-US" sz="2800" b="1"/>
              <a:t>댓글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44348" y="1055813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QnA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댓글 조회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추가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21EE10E-1060-F6E0-639E-1ECBFC05E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7" y="2286641"/>
            <a:ext cx="5777023" cy="43535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E9ACC4-AB94-47D6-F683-999B6F5EB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86643"/>
            <a:ext cx="6088608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4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D6EF0C-4EDD-4A4A-9205-6634C9BAF1C5}"/>
              </a:ext>
            </a:extLst>
          </p:cNvPr>
          <p:cNvSpPr txBox="1"/>
          <p:nvPr/>
        </p:nvSpPr>
        <p:spPr>
          <a:xfrm>
            <a:off x="513347" y="380917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07936-371C-4531-8C6E-6DA0C46ECB8C}"/>
              </a:ext>
            </a:extLst>
          </p:cNvPr>
          <p:cNvSpPr txBox="1"/>
          <p:nvPr/>
        </p:nvSpPr>
        <p:spPr>
          <a:xfrm>
            <a:off x="1387304" y="712023"/>
            <a:ext cx="1334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a table of contents</a:t>
            </a:r>
            <a:endParaRPr lang="ko-KR" altLang="en-US" sz="11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028A119-E9D6-40EB-ADD0-5E2CF4E02E8D}"/>
              </a:ext>
            </a:extLst>
          </p:cNvPr>
          <p:cNvCxnSpPr>
            <a:cxnSpLocks/>
          </p:cNvCxnSpPr>
          <p:nvPr/>
        </p:nvCxnSpPr>
        <p:spPr>
          <a:xfrm>
            <a:off x="513347" y="1155032"/>
            <a:ext cx="5582653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2C277C-8F87-4A07-9172-9D55C96616DA}"/>
              </a:ext>
            </a:extLst>
          </p:cNvPr>
          <p:cNvSpPr/>
          <p:nvPr/>
        </p:nvSpPr>
        <p:spPr>
          <a:xfrm>
            <a:off x="681295" y="2117606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7F462-7EB2-4F6F-9FA5-24A0376B6313}"/>
              </a:ext>
            </a:extLst>
          </p:cNvPr>
          <p:cNvSpPr txBox="1"/>
          <p:nvPr/>
        </p:nvSpPr>
        <p:spPr>
          <a:xfrm>
            <a:off x="1239259" y="217479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C782B-1906-4088-9517-1F1E85542744}"/>
              </a:ext>
            </a:extLst>
          </p:cNvPr>
          <p:cNvSpPr txBox="1"/>
          <p:nvPr/>
        </p:nvSpPr>
        <p:spPr>
          <a:xfrm>
            <a:off x="1680405" y="2168931"/>
            <a:ext cx="269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 및 목표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CD9D9D-0A87-4A3B-9953-6BE5CEAB3EC8}"/>
              </a:ext>
            </a:extLst>
          </p:cNvPr>
          <p:cNvSpPr txBox="1"/>
          <p:nvPr/>
        </p:nvSpPr>
        <p:spPr>
          <a:xfrm>
            <a:off x="1680405" y="2665505"/>
            <a:ext cx="349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ffff</a:t>
            </a:r>
            <a:endParaRPr lang="ko-KR" altLang="en-US" sz="12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D06F31-CB6A-414B-BE6B-56E71D5D0CC4}"/>
              </a:ext>
            </a:extLst>
          </p:cNvPr>
          <p:cNvGrpSpPr/>
          <p:nvPr/>
        </p:nvGrpSpPr>
        <p:grpSpPr>
          <a:xfrm>
            <a:off x="681294" y="3396692"/>
            <a:ext cx="2554345" cy="885297"/>
            <a:chOff x="829339" y="2462460"/>
            <a:chExt cx="2554345" cy="88529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2D71B9-179E-4117-A380-D76D966D4463}"/>
                </a:ext>
              </a:extLst>
            </p:cNvPr>
            <p:cNvSpPr/>
            <p:nvPr/>
          </p:nvSpPr>
          <p:spPr>
            <a:xfrm>
              <a:off x="829339" y="2462460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41D92A-3E3B-4143-878A-104E3D1CF39A}"/>
                </a:ext>
              </a:extLst>
            </p:cNvPr>
            <p:cNvSpPr txBox="1"/>
            <p:nvPr/>
          </p:nvSpPr>
          <p:spPr>
            <a:xfrm>
              <a:off x="1387304" y="247365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CC6271-6BC0-4431-8461-4DA369B612F9}"/>
                </a:ext>
              </a:extLst>
            </p:cNvPr>
            <p:cNvSpPr txBox="1"/>
            <p:nvPr/>
          </p:nvSpPr>
          <p:spPr>
            <a:xfrm>
              <a:off x="1828450" y="2467793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개발 결과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0E0F54-4C96-4305-9D35-7E01F9984EA2}"/>
                </a:ext>
              </a:extLst>
            </p:cNvPr>
            <p:cNvSpPr txBox="1"/>
            <p:nvPr/>
          </p:nvSpPr>
          <p:spPr>
            <a:xfrm>
              <a:off x="1828450" y="2996877"/>
              <a:ext cx="3089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fff</a:t>
              </a:r>
              <a:endParaRPr lang="ko-KR" altLang="en-US" sz="120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4F6E396-DEB3-4D8F-A7F6-00D90ABF79C4}"/>
              </a:ext>
            </a:extLst>
          </p:cNvPr>
          <p:cNvGrpSpPr/>
          <p:nvPr/>
        </p:nvGrpSpPr>
        <p:grpSpPr>
          <a:xfrm>
            <a:off x="681293" y="4675778"/>
            <a:ext cx="3283712" cy="885297"/>
            <a:chOff x="829338" y="3500157"/>
            <a:chExt cx="3283712" cy="8852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D9B9E5-1C93-41D1-A6D1-18EA75962030}"/>
                </a:ext>
              </a:extLst>
            </p:cNvPr>
            <p:cNvSpPr/>
            <p:nvPr/>
          </p:nvSpPr>
          <p:spPr>
            <a:xfrm>
              <a:off x="829338" y="3500157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7034E3-1899-44E4-8114-532BBAED6833}"/>
                </a:ext>
              </a:extLst>
            </p:cNvPr>
            <p:cNvSpPr txBox="1"/>
            <p:nvPr/>
          </p:nvSpPr>
          <p:spPr>
            <a:xfrm>
              <a:off x="1387304" y="35166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B69076-F587-4454-94FA-FBF711639976}"/>
                </a:ext>
              </a:extLst>
            </p:cNvPr>
            <p:cNvSpPr txBox="1"/>
            <p:nvPr/>
          </p:nvSpPr>
          <p:spPr>
            <a:xfrm>
              <a:off x="1828450" y="3510769"/>
              <a:ext cx="22846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향후 개선 사항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209BB6-EFDA-41F1-9F5A-88AED622C6EE}"/>
                </a:ext>
              </a:extLst>
            </p:cNvPr>
            <p:cNvSpPr txBox="1"/>
            <p:nvPr/>
          </p:nvSpPr>
          <p:spPr>
            <a:xfrm>
              <a:off x="1828450" y="4025360"/>
              <a:ext cx="3089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fff</a:t>
              </a:r>
              <a:endParaRPr lang="ko-KR" altLang="en-US" sz="1200" dirty="0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3E91AF94-A86E-8DD4-D31F-B1881AFFF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18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7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6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QnA </a:t>
            </a:r>
            <a:r>
              <a:rPr lang="ko-KR" altLang="en-US" sz="2800" b="1"/>
              <a:t>댓글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44348" y="1055813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QnA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댓글 수정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삭제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B37B929-2A6E-7957-ECCF-B46B878B3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7" y="1721035"/>
            <a:ext cx="5777023" cy="49251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82C23E-529D-640B-65C0-C400B4382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517" y="2344214"/>
            <a:ext cx="5931627" cy="40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5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899401" y="269311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224522" y="2958867"/>
            <a:ext cx="388511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중심좌표 초기값은 현재 사용자의 위치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899401" y="3735641"/>
            <a:ext cx="4292600" cy="1145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8224522" y="3850850"/>
            <a:ext cx="3374378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지도의 영역안에 있는 매물들이 필터링 되어 오른쪽 리스트에 나타나고 지도에 </a:t>
            </a:r>
            <a:r>
              <a:rPr lang="ko-KR" altLang="en-US" sz="1600" b="1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마커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표시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35499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2" y="973189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SERVICE</a:t>
            </a:r>
            <a:endParaRPr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139398-BBC3-DCE8-9B27-07B704C9E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25" y="1608779"/>
            <a:ext cx="7589176" cy="436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3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899400" y="204889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8224521" y="2239636"/>
            <a:ext cx="3592863" cy="654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좌 상단의 </a:t>
            </a:r>
            <a:r>
              <a:rPr lang="ko-KR" altLang="en-US" sz="1600" b="1" spc="-15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지하철 </a:t>
            </a:r>
            <a:r>
              <a:rPr lang="ko-KR" altLang="en-US" sz="1600" b="1" spc="-15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역 </a:t>
            </a:r>
            <a:r>
              <a:rPr lang="ko-KR" altLang="en-US" sz="1600" spc="-15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검색을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통해 지도 이동 기능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35499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2" y="973189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검색기능</a:t>
            </a:r>
            <a:endParaRPr lang="ko-KR" altLang="en-US" sz="28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8BDAAD-D1A2-8B84-5732-45F4875FA0B4}"/>
              </a:ext>
            </a:extLst>
          </p:cNvPr>
          <p:cNvSpPr/>
          <p:nvPr/>
        </p:nvSpPr>
        <p:spPr>
          <a:xfrm>
            <a:off x="7899400" y="410261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3795C-F40E-BC3E-A70A-343F02FF31CE}"/>
              </a:ext>
            </a:extLst>
          </p:cNvPr>
          <p:cNvSpPr txBox="1"/>
          <p:nvPr/>
        </p:nvSpPr>
        <p:spPr>
          <a:xfrm>
            <a:off x="8178361" y="4325234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아파트 명으로도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매물 검색 기능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E03DD4-D1BB-0B30-E0BF-3EAB7CA3A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7" y="1922106"/>
            <a:ext cx="5459090" cy="38933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9C146E-616A-20B0-B282-2D2723605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067" y="1125250"/>
            <a:ext cx="2075393" cy="54870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D58271E2-551C-BBAB-AFD2-D189E3E740F8}"/>
                  </a:ext>
                </a:extLst>
              </p14:cNvPr>
              <p14:cNvContentPartPr/>
              <p14:nvPr/>
            </p14:nvContentPartPr>
            <p14:xfrm>
              <a:off x="167231" y="1715033"/>
              <a:ext cx="832320" cy="8600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D58271E2-551C-BBAB-AFD2-D189E3E740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231" y="1679393"/>
                <a:ext cx="903960" cy="9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AAF00585-837E-FC20-9AC6-CAE1F32E3F5C}"/>
                  </a:ext>
                </a:extLst>
              </p14:cNvPr>
              <p14:cNvContentPartPr/>
              <p14:nvPr/>
            </p14:nvContentPartPr>
            <p14:xfrm>
              <a:off x="5614391" y="939233"/>
              <a:ext cx="713520" cy="5835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AAF00585-837E-FC20-9AC6-CAE1F32E3F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78751" y="903233"/>
                <a:ext cx="785160" cy="65520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28055ACC-1EC4-54E7-B739-B85D3D8626DC}"/>
              </a:ext>
            </a:extLst>
          </p:cNvPr>
          <p:cNvSpPr/>
          <p:nvPr/>
        </p:nvSpPr>
        <p:spPr>
          <a:xfrm>
            <a:off x="7899400" y="3028860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1E95E8-3DD4-F54F-1487-63B48D79232C}"/>
              </a:ext>
            </a:extLst>
          </p:cNvPr>
          <p:cNvSpPr txBox="1"/>
          <p:nvPr/>
        </p:nvSpPr>
        <p:spPr>
          <a:xfrm>
            <a:off x="8224521" y="3219603"/>
            <a:ext cx="3592863" cy="654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카카오 맵에서 제공하는 </a:t>
            </a:r>
            <a:r>
              <a: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아닌 </a:t>
            </a:r>
            <a:endParaRPr lang="en-US" altLang="ko-KR" sz="1600" spc="-15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자체 </a:t>
            </a:r>
            <a:r>
              <a:rPr lang="ko-KR" altLang="en-US" sz="1600" b="1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지하철 </a:t>
            </a:r>
            <a:r>
              <a:rPr lang="en-US" altLang="ko-KR" sz="1600" b="1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구축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73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628813" y="2887496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79289" y="2994263"/>
            <a:ext cx="3592863" cy="654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키워드 검색의 경우 </a:t>
            </a:r>
            <a:r>
              <a: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개의 매물씩 </a:t>
            </a:r>
            <a:endParaRPr lang="en-US" altLang="ko-KR" sz="1600" spc="-15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b="1" spc="-15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무한 스크롤을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통한 페이징 처리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35499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2" y="973189"/>
            <a:ext cx="240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무한스크롤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AD8FAC-6217-45A2-B8AB-B14258653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293" y="885297"/>
            <a:ext cx="3781021" cy="600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3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899400" y="158277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137434" y="1742657"/>
            <a:ext cx="3885118" cy="654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스크롤링</a:t>
            </a:r>
            <a:r>
              <a: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드래깅을 통해 지도 내 매물 정보 갱신 가능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899400" y="2625298"/>
            <a:ext cx="4292600" cy="1145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8137433" y="2843329"/>
            <a:ext cx="3972205" cy="654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매물 마커 클릭으로 </a:t>
            </a:r>
            <a:r>
              <a:rPr lang="ko-KR" altLang="en-US" sz="1600" b="1" spc="-15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커스텀 오버레이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토글하여 매물의 간략 정보 확인 가능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899400" y="396390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8094703" y="4229654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</a:t>
            </a:r>
            <a:r>
              <a:rPr lang="ko-KR" altLang="en-US" sz="1600" b="1" spc="-15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클러스터링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통한 마커 정보 시각화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35499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2" y="973189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상호작용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683178-C215-16FE-63CA-8281CDCA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7" y="1678126"/>
            <a:ext cx="4084779" cy="3986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1169AB-6C96-6717-8DBE-6DEDD8008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983" y="2721542"/>
            <a:ext cx="4408929" cy="406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1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059981" y="1641725"/>
            <a:ext cx="4292600" cy="890124"/>
            <a:chOff x="7386874" y="2912534"/>
            <a:chExt cx="4292600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711995" y="3196976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특정 매물 </a:t>
              </a:r>
              <a:r>
                <a:rPr lang="ko-KR" altLang="en-US" sz="1600" spc="-15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클릭시</a:t>
              </a: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해당 매물의 상세 정보 제공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059981" y="2816291"/>
            <a:ext cx="4349744" cy="1199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385103" y="2941297"/>
            <a:ext cx="3967478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매물의 과거 거래 내역을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b="1" spc="-15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차트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시각화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하여 제공하여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가격 추이 확인 가능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</a:t>
            </a:r>
            <a:r>
              <a:rPr lang="ko-KR" altLang="en-US" sz="2800" b="1" dirty="0"/>
              <a:t>매물 상세 정보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7AC911-92E9-856E-E043-D58FFDA10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7" y="1641725"/>
            <a:ext cx="5969856" cy="508683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7A6793A-1584-A704-3983-69BD87E0297F}"/>
              </a:ext>
            </a:extLst>
          </p:cNvPr>
          <p:cNvGrpSpPr/>
          <p:nvPr/>
        </p:nvGrpSpPr>
        <p:grpSpPr>
          <a:xfrm>
            <a:off x="7059981" y="4326151"/>
            <a:ext cx="4292600" cy="890124"/>
            <a:chOff x="7386874" y="2912534"/>
            <a:chExt cx="4292600" cy="89012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33E0431-7467-85B6-6B61-00D8E76753F1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754CCB-724C-B9BC-9F0A-1BD05F75DA6B}"/>
                </a:ext>
              </a:extLst>
            </p:cNvPr>
            <p:cNvSpPr txBox="1"/>
            <p:nvPr/>
          </p:nvSpPr>
          <p:spPr>
            <a:xfrm>
              <a:off x="7711995" y="3196976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매물 주변 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300m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내의 상권 정보를 맵에 표시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55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002837" y="2789390"/>
            <a:ext cx="4292600" cy="890124"/>
            <a:chOff x="7386874" y="2912534"/>
            <a:chExt cx="4292600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711995" y="3196976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관심 매물 등록 서비스 제공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</a:t>
            </a:r>
            <a:r>
              <a:rPr lang="ko-KR" altLang="en-US" sz="2800" b="1" dirty="0"/>
              <a:t>매물 상세 정보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7C1958-4AA6-62E5-B52C-86EFEAF91E14}"/>
              </a:ext>
            </a:extLst>
          </p:cNvPr>
          <p:cNvGrpSpPr/>
          <p:nvPr/>
        </p:nvGrpSpPr>
        <p:grpSpPr>
          <a:xfrm>
            <a:off x="7002837" y="4185143"/>
            <a:ext cx="4292600" cy="890124"/>
            <a:chOff x="7386874" y="2912534"/>
            <a:chExt cx="4292600" cy="8901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F672E5-E9AC-8889-984C-4F2146AE411B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5A32-5C47-A2F0-8CF6-3FDC291D8024}"/>
                </a:ext>
              </a:extLst>
            </p:cNvPr>
            <p:cNvSpPr txBox="1"/>
            <p:nvPr/>
          </p:nvSpPr>
          <p:spPr>
            <a:xfrm>
              <a:off x="7711995" y="3196976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관심 매물 등록시 해당 매물의 </a:t>
              </a:r>
              <a:r>
                <a:rPr lang="ko-KR" altLang="en-US" sz="1600" spc="-15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관심수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증가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2ADCF98-0861-9B85-BF81-8DAEAC955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" y="1639698"/>
            <a:ext cx="5933870" cy="49282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DBBA1DE0-7A40-705B-F560-9ECD4BC33178}"/>
                  </a:ext>
                </a:extLst>
              </p14:cNvPr>
              <p14:cNvContentPartPr/>
              <p14:nvPr/>
            </p14:nvContentPartPr>
            <p14:xfrm>
              <a:off x="5540591" y="1276913"/>
              <a:ext cx="890280" cy="819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DBBA1DE0-7A40-705B-F560-9ECD4BC331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31591" y="1268273"/>
                <a:ext cx="907920" cy="8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C028546-FDE8-0F52-DB10-F4E399CA89AD}"/>
                  </a:ext>
                </a:extLst>
              </p14:cNvPr>
              <p14:cNvContentPartPr/>
              <p14:nvPr/>
            </p14:nvContentPartPr>
            <p14:xfrm>
              <a:off x="4599191" y="3236393"/>
              <a:ext cx="477360" cy="5144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C028546-FDE8-0F52-DB10-F4E399CA89A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90191" y="3227753"/>
                <a:ext cx="495000" cy="5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860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893698" y="2652281"/>
            <a:ext cx="4292600" cy="890124"/>
            <a:chOff x="7386874" y="2912534"/>
            <a:chExt cx="4292600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590615" y="3074338"/>
              <a:ext cx="3885118" cy="6540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28B99A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주변 병원 보기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버튼 클릭을 통해 지도 내 </a:t>
              </a:r>
              <a:endPara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병원 마커 표시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상권 정보 조회</a:t>
            </a:r>
            <a:endParaRPr lang="ko-KR" altLang="en-US" sz="28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7C1958-4AA6-62E5-B52C-86EFEAF91E14}"/>
              </a:ext>
            </a:extLst>
          </p:cNvPr>
          <p:cNvGrpSpPr/>
          <p:nvPr/>
        </p:nvGrpSpPr>
        <p:grpSpPr>
          <a:xfrm>
            <a:off x="7893698" y="4048034"/>
            <a:ext cx="4292600" cy="890124"/>
            <a:chOff x="7386874" y="2912534"/>
            <a:chExt cx="4292600" cy="8901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F672E5-E9AC-8889-984C-4F2146AE411B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5A32-5C47-A2F0-8CF6-3FDC291D8024}"/>
                </a:ext>
              </a:extLst>
            </p:cNvPr>
            <p:cNvSpPr txBox="1"/>
            <p:nvPr/>
          </p:nvSpPr>
          <p:spPr>
            <a:xfrm>
              <a:off x="7590615" y="3202955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상권 마커 클릭시 </a:t>
              </a:r>
              <a:r>
                <a:rPr lang="ko-KR" altLang="en-US" sz="1600" b="1" spc="-15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커스텀 오버레이</a:t>
              </a:r>
              <a:r>
                <a:rPr lang="ko-KR" altLang="en-US" sz="1600" b="1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표시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708A4AF-BA81-C53A-B30D-8DDEF74E9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35" y="1602008"/>
            <a:ext cx="7561963" cy="528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1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893698" y="1735495"/>
            <a:ext cx="4292600" cy="1595534"/>
            <a:chOff x="7386874" y="2912534"/>
            <a:chExt cx="4292600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590615" y="3074338"/>
              <a:ext cx="3885118" cy="5297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상권 키워드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탭 클릭을 통한 상권 키워드 </a:t>
              </a:r>
              <a:r>
                <a:rPr lang="ko-KR" altLang="en-US" sz="1600" b="1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범위 조절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가능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초기 값은 유저가 회원가입 시 설정한 키워드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상권 정보 조회</a:t>
            </a:r>
            <a:endParaRPr lang="ko-KR" altLang="en-US" sz="28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7C1958-4AA6-62E5-B52C-86EFEAF91E14}"/>
              </a:ext>
            </a:extLst>
          </p:cNvPr>
          <p:cNvGrpSpPr/>
          <p:nvPr/>
        </p:nvGrpSpPr>
        <p:grpSpPr>
          <a:xfrm>
            <a:off x="7893698" y="3621060"/>
            <a:ext cx="4292600" cy="890124"/>
            <a:chOff x="7386874" y="2912534"/>
            <a:chExt cx="4292600" cy="8901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F672E5-E9AC-8889-984C-4F2146AE411B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5A32-5C47-A2F0-8CF6-3FDC291D8024}"/>
                </a:ext>
              </a:extLst>
            </p:cNvPr>
            <p:cNvSpPr txBox="1"/>
            <p:nvPr/>
          </p:nvSpPr>
          <p:spPr>
            <a:xfrm>
              <a:off x="7590615" y="3030551"/>
              <a:ext cx="3885118" cy="6540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범위 지정 바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를 통해 </a:t>
              </a:r>
              <a:r>
                <a:rPr lang="ko-KR" altLang="en-US" sz="1600" b="1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반경 거리 조절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가능</a:t>
              </a:r>
              <a:endPara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(100m ~ 1km)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28C350C-20BF-57A4-FDCA-909957581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33" y="1639697"/>
            <a:ext cx="6752139" cy="51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6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893698" y="1735495"/>
            <a:ext cx="4292600" cy="1595534"/>
            <a:chOff x="7386874" y="2912534"/>
            <a:chExt cx="4292600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630610" y="3204975"/>
              <a:ext cx="3885118" cy="3649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 관심목록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클릭을 통해 내가 관심으로 등록한 매물 리스트 출력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내 관심 목록</a:t>
            </a:r>
            <a:endParaRPr lang="ko-KR" altLang="en-US" sz="28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1993BB-4725-F5EB-2BC2-AC28C6BD5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38" y="1663207"/>
            <a:ext cx="2901509" cy="8794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9BC3DFA-18AE-FD92-3182-2B8D55B24434}"/>
                  </a:ext>
                </a:extLst>
              </p14:cNvPr>
              <p14:cNvContentPartPr/>
              <p14:nvPr/>
            </p14:nvContentPartPr>
            <p14:xfrm>
              <a:off x="2005391" y="2028953"/>
              <a:ext cx="410040" cy="2545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9BC3DFA-18AE-FD92-3182-2B8D55B244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6751" y="2019953"/>
                <a:ext cx="427680" cy="2721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F8A44B51-2F56-3871-8EA3-1D7CA2AA5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283" y="1602973"/>
            <a:ext cx="4281666" cy="525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0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638726" y="2169048"/>
            <a:ext cx="4758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 및 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37952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707A812-E318-B60F-CDE9-82585D4E4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2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893698" y="1735495"/>
            <a:ext cx="5736427" cy="1595534"/>
            <a:chOff x="7386874" y="2912534"/>
            <a:chExt cx="5736427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9238183" y="3175143"/>
              <a:ext cx="3885118" cy="3649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버튼 클릭을 통해 </a:t>
              </a: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추천리스트</a:t>
              </a:r>
              <a:endParaRPr lang="en-US" altLang="ko-KR" sz="1600" b="1" spc="-150">
                <a:solidFill>
                  <a:srgbClr val="0070C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컨테이너로 전환 가능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21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</a:t>
            </a:r>
            <a:r>
              <a:rPr lang="ko-KR" altLang="en-US" sz="2800" b="1"/>
              <a:t>추천 매물 리스트</a:t>
            </a:r>
            <a:endParaRPr lang="ko-KR" altLang="en-US" sz="28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7C1958-4AA6-62E5-B52C-86EFEAF91E14}"/>
              </a:ext>
            </a:extLst>
          </p:cNvPr>
          <p:cNvGrpSpPr/>
          <p:nvPr/>
        </p:nvGrpSpPr>
        <p:grpSpPr>
          <a:xfrm>
            <a:off x="7893698" y="3621060"/>
            <a:ext cx="4292600" cy="890124"/>
            <a:chOff x="7386874" y="2912534"/>
            <a:chExt cx="4292600" cy="8901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F672E5-E9AC-8889-984C-4F2146AE411B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5A32-5C47-A2F0-8CF6-3FDC291D8024}"/>
                </a:ext>
              </a:extLst>
            </p:cNvPr>
            <p:cNvSpPr txBox="1"/>
            <p:nvPr/>
          </p:nvSpPr>
          <p:spPr>
            <a:xfrm>
              <a:off x="7590615" y="3030551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추천리스트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내 매물들은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….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형이 설명 적어줘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E892A8D-C447-A4C7-A2F8-71F2D703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367" y="1602437"/>
            <a:ext cx="5514392" cy="52555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11C5C3-908E-9BCC-EEFB-BD7C6C732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439" y="1842603"/>
            <a:ext cx="1476581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5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969124" y="2272385"/>
            <a:ext cx="4519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향후 개선 사항</a:t>
            </a:r>
            <a:endParaRPr lang="ko-KR" altLang="en-US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41897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489810-11B7-49D8-B407-D673B971365B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2D0083-2DC0-C053-73A5-AE1B84C9E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168" y="0"/>
            <a:ext cx="6047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향후 개선 사항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1" y="982043"/>
            <a:ext cx="321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</a:t>
            </a:r>
            <a:r>
              <a:rPr lang="ko-KR" altLang="en-US" sz="2800" b="1"/>
              <a:t>사용자 </a:t>
            </a:r>
            <a:r>
              <a:rPr lang="en-US" altLang="ko-KR" sz="2800" b="1"/>
              <a:t>UI </a:t>
            </a:r>
            <a:r>
              <a:rPr lang="ko-KR" altLang="en-US" sz="2800" b="1"/>
              <a:t>개선</a:t>
            </a:r>
            <a:endParaRPr lang="ko-KR" altLang="en-US" sz="28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7C1958-4AA6-62E5-B52C-86EFEAF91E14}"/>
              </a:ext>
            </a:extLst>
          </p:cNvPr>
          <p:cNvGrpSpPr/>
          <p:nvPr/>
        </p:nvGrpSpPr>
        <p:grpSpPr>
          <a:xfrm>
            <a:off x="7538847" y="2323022"/>
            <a:ext cx="4292600" cy="890124"/>
            <a:chOff x="7386874" y="2912534"/>
            <a:chExt cx="4292600" cy="8901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F672E5-E9AC-8889-984C-4F2146AE411B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5A32-5C47-A2F0-8CF6-3FDC291D8024}"/>
                </a:ext>
              </a:extLst>
            </p:cNvPr>
            <p:cNvSpPr txBox="1"/>
            <p:nvPr/>
          </p:nvSpPr>
          <p:spPr>
            <a:xfrm>
              <a:off x="7590615" y="3037378"/>
              <a:ext cx="3885118" cy="6540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상권 키워드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탭에서 각 키워드들의 </a:t>
              </a:r>
              <a:endPara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대분류 구분 필요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B249C3C-70E6-E15C-D2DC-CA7077D28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53" y="1735494"/>
            <a:ext cx="2643904" cy="51123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6B7E74-E6F3-6AC4-C07A-BBAC0BF61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955" y="1735495"/>
            <a:ext cx="3291408" cy="512250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F98CB77-AF7F-45AF-1143-755BA2BF67CD}"/>
              </a:ext>
            </a:extLst>
          </p:cNvPr>
          <p:cNvGrpSpPr/>
          <p:nvPr/>
        </p:nvGrpSpPr>
        <p:grpSpPr>
          <a:xfrm>
            <a:off x="7538847" y="3644855"/>
            <a:ext cx="4292600" cy="890124"/>
            <a:chOff x="7386874" y="2912534"/>
            <a:chExt cx="4292600" cy="89012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D49520F-9B19-3763-978D-9BDE1B0AC6B9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737638-F68F-843E-7195-20304230591A}"/>
                </a:ext>
              </a:extLst>
            </p:cNvPr>
            <p:cNvSpPr txBox="1"/>
            <p:nvPr/>
          </p:nvSpPr>
          <p:spPr>
            <a:xfrm>
              <a:off x="7590615" y="3178284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미디어 쿼리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작성을 통한 모바일 뷰 구현 필요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10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향후 개선 사항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1" y="982043"/>
            <a:ext cx="321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</a:t>
            </a:r>
            <a:r>
              <a:rPr lang="ko-KR" altLang="en-US" sz="2800" b="1"/>
              <a:t>기능</a:t>
            </a:r>
            <a:r>
              <a:rPr lang="en-US" altLang="ko-KR" sz="2800" b="1"/>
              <a:t>,</a:t>
            </a:r>
            <a:r>
              <a:rPr lang="ko-KR" altLang="en-US" sz="2800" b="1"/>
              <a:t> 속도</a:t>
            </a:r>
            <a:r>
              <a:rPr lang="en-US" altLang="ko-KR" sz="2800" b="1"/>
              <a:t> </a:t>
            </a:r>
            <a:r>
              <a:rPr lang="ko-KR" altLang="en-US" sz="2800" b="1"/>
              <a:t>개선</a:t>
            </a:r>
            <a:endParaRPr lang="ko-KR" altLang="en-US" sz="28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7C1958-4AA6-62E5-B52C-86EFEAF91E14}"/>
              </a:ext>
            </a:extLst>
          </p:cNvPr>
          <p:cNvGrpSpPr/>
          <p:nvPr/>
        </p:nvGrpSpPr>
        <p:grpSpPr>
          <a:xfrm>
            <a:off x="7899400" y="2612271"/>
            <a:ext cx="4292600" cy="890124"/>
            <a:chOff x="7386874" y="2912534"/>
            <a:chExt cx="4292600" cy="8901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F672E5-E9AC-8889-984C-4F2146AE411B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5A32-5C47-A2F0-8CF6-3FDC291D8024}"/>
                </a:ext>
              </a:extLst>
            </p:cNvPr>
            <p:cNvSpPr txBox="1"/>
            <p:nvPr/>
          </p:nvSpPr>
          <p:spPr>
            <a:xfrm>
              <a:off x="7590615" y="3186667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매물</a:t>
              </a:r>
              <a:r>
                <a:rPr lang="en-US" altLang="ko-KR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상권 정보 로딩 속도 개선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F98CB77-AF7F-45AF-1143-755BA2BF67CD}"/>
              </a:ext>
            </a:extLst>
          </p:cNvPr>
          <p:cNvGrpSpPr/>
          <p:nvPr/>
        </p:nvGrpSpPr>
        <p:grpSpPr>
          <a:xfrm>
            <a:off x="7899400" y="3934104"/>
            <a:ext cx="4292600" cy="890124"/>
            <a:chOff x="7386874" y="2912534"/>
            <a:chExt cx="4292600" cy="89012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D49520F-9B19-3763-978D-9BDE1B0AC6B9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737638-F68F-843E-7195-20304230591A}"/>
                </a:ext>
              </a:extLst>
            </p:cNvPr>
            <p:cNvSpPr txBox="1"/>
            <p:nvPr/>
          </p:nvSpPr>
          <p:spPr>
            <a:xfrm>
              <a:off x="7590615" y="3178284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시</a:t>
              </a:r>
              <a:r>
                <a:rPr lang="en-US" altLang="ko-KR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군</a:t>
              </a:r>
              <a:r>
                <a:rPr lang="en-US" altLang="ko-KR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동 단위의 클러스터링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8709E04-DF9F-496C-CB92-2D786F614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40" y="2423653"/>
            <a:ext cx="3689091" cy="28310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463A7A-720E-9104-1C0F-29D89324A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496" y="2423653"/>
            <a:ext cx="3325215" cy="33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8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E54048-2D89-3446-4D2D-6B94CAA97C45}"/>
              </a:ext>
            </a:extLst>
          </p:cNvPr>
          <p:cNvSpPr txBox="1"/>
          <p:nvPr/>
        </p:nvSpPr>
        <p:spPr>
          <a:xfrm>
            <a:off x="3440800" y="2405962"/>
            <a:ext cx="5310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감사합니다</a:t>
            </a:r>
            <a:endParaRPr lang="ko-KR" altLang="en-US" sz="80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F4B31-D6F6-CB76-CB10-74D8F0A7CA67}"/>
              </a:ext>
            </a:extLst>
          </p:cNvPr>
          <p:cNvSpPr txBox="1"/>
          <p:nvPr/>
        </p:nvSpPr>
        <p:spPr>
          <a:xfrm>
            <a:off x="4887158" y="4606331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최승원     </a:t>
            </a:r>
            <a:r>
              <a:rPr lang="en-US" altLang="ko-KR" dirty="0"/>
              <a:t># </a:t>
            </a:r>
            <a:r>
              <a:rPr lang="ko-KR" altLang="en-US" dirty="0"/>
              <a:t>한윤석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C52739-7F60-25D7-52E9-C3A71C56FC1B}"/>
              </a:ext>
            </a:extLst>
          </p:cNvPr>
          <p:cNvSpPr txBox="1"/>
          <p:nvPr/>
        </p:nvSpPr>
        <p:spPr>
          <a:xfrm>
            <a:off x="5257800" y="3683118"/>
            <a:ext cx="2136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벌써 찾았다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내 집</a:t>
            </a:r>
          </a:p>
        </p:txBody>
      </p:sp>
    </p:spTree>
    <p:extLst>
      <p:ext uri="{BB962C8B-B14F-4D97-AF65-F5344CB8AC3E}">
        <p14:creationId xmlns:p14="http://schemas.microsoft.com/office/powerpoint/2010/main" val="44275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E28BA1-03FA-42DE-B516-E3F6485590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C9D2B34-A219-4AE8-9C08-2D50E659C297}"/>
              </a:ext>
            </a:extLst>
          </p:cNvPr>
          <p:cNvSpPr/>
          <p:nvPr/>
        </p:nvSpPr>
        <p:spPr>
          <a:xfrm>
            <a:off x="2853069" y="2680106"/>
            <a:ext cx="6485861" cy="1424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5EDCF-8DD4-4942-A4CC-9D51DF2A2D73}"/>
              </a:ext>
            </a:extLst>
          </p:cNvPr>
          <p:cNvSpPr txBox="1"/>
          <p:nvPr/>
        </p:nvSpPr>
        <p:spPr>
          <a:xfrm>
            <a:off x="4817444" y="3007766"/>
            <a:ext cx="25571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84535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7684030" y="2239016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기대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1DB26CC-2969-467E-A571-4CCEDA2C99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3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D023E6-BA4A-4AD2-946F-0D228AAEBEE0}"/>
              </a:ext>
            </a:extLst>
          </p:cNvPr>
          <p:cNvSpPr/>
          <p:nvPr/>
        </p:nvSpPr>
        <p:spPr>
          <a:xfrm>
            <a:off x="6233349" y="1086004"/>
            <a:ext cx="5717445" cy="5410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12087871-BADB-4905-8D69-347E35AB32DC}"/>
              </a:ext>
            </a:extLst>
          </p:cNvPr>
          <p:cNvSpPr/>
          <p:nvPr/>
        </p:nvSpPr>
        <p:spPr>
          <a:xfrm flipH="1">
            <a:off x="6856672" y="2825699"/>
            <a:ext cx="4318147" cy="2536611"/>
          </a:xfrm>
          <a:prstGeom prst="rtTriangl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BA4F1A-4811-424F-B158-A75B8EB64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45" y="1881455"/>
            <a:ext cx="3633531" cy="30360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17D8B5-A07F-4C12-97A0-81E852916314}"/>
              </a:ext>
            </a:extLst>
          </p:cNvPr>
          <p:cNvSpPr txBox="1"/>
          <p:nvPr/>
        </p:nvSpPr>
        <p:spPr>
          <a:xfrm>
            <a:off x="1996957" y="5255381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/>
              <a:t>내용을 입력하세요</a:t>
            </a: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A8F70A7A-5610-4542-803F-5615D006C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940320"/>
              </p:ext>
            </p:extLst>
          </p:nvPr>
        </p:nvGraphicFramePr>
        <p:xfrm>
          <a:off x="6525656" y="2205410"/>
          <a:ext cx="5220289" cy="348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39A1CA0-16FD-4A2C-82F4-9A3C26934A5C}"/>
              </a:ext>
            </a:extLst>
          </p:cNvPr>
          <p:cNvSpPr txBox="1"/>
          <p:nvPr/>
        </p:nvSpPr>
        <p:spPr>
          <a:xfrm>
            <a:off x="6534470" y="6022683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자료 출처</a:t>
            </a:r>
            <a:r>
              <a:rPr lang="en-US" altLang="ko-KR" sz="1100" dirty="0"/>
              <a:t>: XXXYYYZZZ</a:t>
            </a: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A1A910-49EB-4904-B457-CE07D090E85C}"/>
              </a:ext>
            </a:extLst>
          </p:cNvPr>
          <p:cNvSpPr txBox="1"/>
          <p:nvPr/>
        </p:nvSpPr>
        <p:spPr>
          <a:xfrm>
            <a:off x="8235663" y="1358235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 규모 추이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6644E0-18C7-4AAE-9098-0C918CCE83C0}"/>
              </a:ext>
            </a:extLst>
          </p:cNvPr>
          <p:cNvSpPr txBox="1"/>
          <p:nvPr/>
        </p:nvSpPr>
        <p:spPr>
          <a:xfrm>
            <a:off x="10874523" y="5612684"/>
            <a:ext cx="8130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/>
              <a:t>단위</a:t>
            </a:r>
            <a:r>
              <a:rPr lang="en-US" altLang="ko-KR" sz="1050" dirty="0"/>
              <a:t>: </a:t>
            </a:r>
            <a:r>
              <a:rPr lang="ko-KR" altLang="en-US" sz="1050" dirty="0"/>
              <a:t>억 원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012998-6D96-4F05-954F-30A7203DA6B8}"/>
              </a:ext>
            </a:extLst>
          </p:cNvPr>
          <p:cNvGrpSpPr/>
          <p:nvPr/>
        </p:nvGrpSpPr>
        <p:grpSpPr>
          <a:xfrm>
            <a:off x="2312433" y="2825699"/>
            <a:ext cx="1980167" cy="1206602"/>
            <a:chOff x="2058433" y="2603897"/>
            <a:chExt cx="2708171" cy="1650206"/>
          </a:xfrm>
        </p:grpSpPr>
        <p:sp>
          <p:nvSpPr>
            <p:cNvPr id="27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435035" y="2900934"/>
              <a:ext cx="331569" cy="1257147"/>
            </a:xfrm>
            <a:custGeom>
              <a:avLst/>
              <a:gdLst>
                <a:gd name="connsiteX0" fmla="*/ 165021 w 331569"/>
                <a:gd name="connsiteY0" fmla="*/ 0 h 1257147"/>
                <a:gd name="connsiteX1" fmla="*/ 0 w 331569"/>
                <a:gd name="connsiteY1" fmla="*/ 305594 h 1257147"/>
                <a:gd name="connsiteX2" fmla="*/ 69370 w 331569"/>
                <a:gd name="connsiteY2" fmla="*/ 476115 h 1257147"/>
                <a:gd name="connsiteX3" fmla="*/ 114292 w 331569"/>
                <a:gd name="connsiteY3" fmla="*/ 537234 h 1257147"/>
                <a:gd name="connsiteX4" fmla="*/ 95040 w 331569"/>
                <a:gd name="connsiteY4" fmla="*/ 1190899 h 1257147"/>
                <a:gd name="connsiteX5" fmla="*/ 170436 w 331569"/>
                <a:gd name="connsiteY5" fmla="*/ 1256993 h 1257147"/>
                <a:gd name="connsiteX6" fmla="*/ 236530 w 331569"/>
                <a:gd name="connsiteY6" fmla="*/ 1190899 h 1257147"/>
                <a:gd name="connsiteX7" fmla="*/ 217277 w 331569"/>
                <a:gd name="connsiteY7" fmla="*/ 537234 h 1257147"/>
                <a:gd name="connsiteX8" fmla="*/ 262505 w 331569"/>
                <a:gd name="connsiteY8" fmla="*/ 476115 h 1257147"/>
                <a:gd name="connsiteX9" fmla="*/ 331569 w 331569"/>
                <a:gd name="connsiteY9" fmla="*/ 305594 h 1257147"/>
                <a:gd name="connsiteX10" fmla="*/ 165021 w 331569"/>
                <a:gd name="connsiteY10" fmla="*/ 0 h 125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569" h="1257147">
                  <a:moveTo>
                    <a:pt x="165021" y="0"/>
                  </a:moveTo>
                  <a:cubicBezTo>
                    <a:pt x="73343" y="0"/>
                    <a:pt x="0" y="166549"/>
                    <a:pt x="0" y="305594"/>
                  </a:cubicBezTo>
                  <a:cubicBezTo>
                    <a:pt x="0" y="390243"/>
                    <a:pt x="27503" y="446167"/>
                    <a:pt x="69370" y="476115"/>
                  </a:cubicBezTo>
                  <a:cubicBezTo>
                    <a:pt x="91553" y="490053"/>
                    <a:pt x="107612" y="511900"/>
                    <a:pt x="114292" y="537234"/>
                  </a:cubicBezTo>
                  <a:lnTo>
                    <a:pt x="95040" y="1190899"/>
                  </a:lnTo>
                  <a:cubicBezTo>
                    <a:pt x="97610" y="1229969"/>
                    <a:pt x="131366" y="1259560"/>
                    <a:pt x="170436" y="1256993"/>
                  </a:cubicBezTo>
                  <a:cubicBezTo>
                    <a:pt x="205927" y="1254658"/>
                    <a:pt x="234195" y="1226391"/>
                    <a:pt x="236530" y="1190899"/>
                  </a:cubicBezTo>
                  <a:lnTo>
                    <a:pt x="217277" y="537234"/>
                  </a:lnTo>
                  <a:cubicBezTo>
                    <a:pt x="224034" y="511851"/>
                    <a:pt x="240206" y="489995"/>
                    <a:pt x="262505" y="476115"/>
                  </a:cubicBezTo>
                  <a:cubicBezTo>
                    <a:pt x="304066" y="445556"/>
                    <a:pt x="331569" y="390243"/>
                    <a:pt x="331569" y="305594"/>
                  </a:cubicBezTo>
                  <a:cubicBezTo>
                    <a:pt x="329736" y="166549"/>
                    <a:pt x="256393" y="0"/>
                    <a:pt x="16502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058433" y="2900934"/>
              <a:ext cx="333097" cy="1261491"/>
            </a:xfrm>
            <a:custGeom>
              <a:avLst/>
              <a:gdLst>
                <a:gd name="connsiteX0" fmla="*/ 296120 w 333097"/>
                <a:gd name="connsiteY0" fmla="*/ 0 h 1261491"/>
                <a:gd name="connsiteX1" fmla="*/ 265561 w 333097"/>
                <a:gd name="connsiteY1" fmla="*/ 0 h 1261491"/>
                <a:gd name="connsiteX2" fmla="*/ 265561 w 333097"/>
                <a:gd name="connsiteY2" fmla="*/ 336153 h 1261491"/>
                <a:gd name="connsiteX3" fmla="*/ 247837 w 333097"/>
                <a:gd name="connsiteY3" fmla="*/ 353878 h 1261491"/>
                <a:gd name="connsiteX4" fmla="*/ 230112 w 333097"/>
                <a:gd name="connsiteY4" fmla="*/ 336153 h 1261491"/>
                <a:gd name="connsiteX5" fmla="*/ 230112 w 333097"/>
                <a:gd name="connsiteY5" fmla="*/ 0 h 1261491"/>
                <a:gd name="connsiteX6" fmla="*/ 183967 w 333097"/>
                <a:gd name="connsiteY6" fmla="*/ 0 h 1261491"/>
                <a:gd name="connsiteX7" fmla="*/ 183967 w 333097"/>
                <a:gd name="connsiteY7" fmla="*/ 336153 h 1261491"/>
                <a:gd name="connsiteX8" fmla="*/ 166243 w 333097"/>
                <a:gd name="connsiteY8" fmla="*/ 353878 h 1261491"/>
                <a:gd name="connsiteX9" fmla="*/ 148519 w 333097"/>
                <a:gd name="connsiteY9" fmla="*/ 336153 h 1261491"/>
                <a:gd name="connsiteX10" fmla="*/ 148519 w 333097"/>
                <a:gd name="connsiteY10" fmla="*/ 0 h 1261491"/>
                <a:gd name="connsiteX11" fmla="*/ 101457 w 333097"/>
                <a:gd name="connsiteY11" fmla="*/ 0 h 1261491"/>
                <a:gd name="connsiteX12" fmla="*/ 101457 w 333097"/>
                <a:gd name="connsiteY12" fmla="*/ 336153 h 1261491"/>
                <a:gd name="connsiteX13" fmla="*/ 83733 w 333097"/>
                <a:gd name="connsiteY13" fmla="*/ 353878 h 1261491"/>
                <a:gd name="connsiteX14" fmla="*/ 66008 w 333097"/>
                <a:gd name="connsiteY14" fmla="*/ 336153 h 1261491"/>
                <a:gd name="connsiteX15" fmla="*/ 66008 w 333097"/>
                <a:gd name="connsiteY15" fmla="*/ 0 h 1261491"/>
                <a:gd name="connsiteX16" fmla="*/ 35449 w 333097"/>
                <a:gd name="connsiteY16" fmla="*/ 0 h 1261491"/>
                <a:gd name="connsiteX17" fmla="*/ 0 w 333097"/>
                <a:gd name="connsiteY17" fmla="*/ 305594 h 1261491"/>
                <a:gd name="connsiteX18" fmla="*/ 69064 w 333097"/>
                <a:gd name="connsiteY18" fmla="*/ 476421 h 1261491"/>
                <a:gd name="connsiteX19" fmla="*/ 114292 w 333097"/>
                <a:gd name="connsiteY19" fmla="*/ 537540 h 1261491"/>
                <a:gd name="connsiteX20" fmla="*/ 96262 w 333097"/>
                <a:gd name="connsiteY20" fmla="*/ 1190593 h 1261491"/>
                <a:gd name="connsiteX21" fmla="*/ 167160 w 333097"/>
                <a:gd name="connsiteY21" fmla="*/ 1261491 h 1261491"/>
                <a:gd name="connsiteX22" fmla="*/ 238058 w 333097"/>
                <a:gd name="connsiteY22" fmla="*/ 1190593 h 1261491"/>
                <a:gd name="connsiteX23" fmla="*/ 218805 w 333097"/>
                <a:gd name="connsiteY23" fmla="*/ 536317 h 1261491"/>
                <a:gd name="connsiteX24" fmla="*/ 263727 w 333097"/>
                <a:gd name="connsiteY24" fmla="*/ 475198 h 1261491"/>
                <a:gd name="connsiteX25" fmla="*/ 333097 w 333097"/>
                <a:gd name="connsiteY25" fmla="*/ 304371 h 1261491"/>
                <a:gd name="connsiteX26" fmla="*/ 296120 w 333097"/>
                <a:gd name="connsiteY26" fmla="*/ 0 h 126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097" h="1261491">
                  <a:moveTo>
                    <a:pt x="296120" y="0"/>
                  </a:moveTo>
                  <a:lnTo>
                    <a:pt x="265561" y="0"/>
                  </a:lnTo>
                  <a:lnTo>
                    <a:pt x="265561" y="336153"/>
                  </a:lnTo>
                  <a:cubicBezTo>
                    <a:pt x="265561" y="345941"/>
                    <a:pt x="257625" y="353878"/>
                    <a:pt x="247837" y="353878"/>
                  </a:cubicBezTo>
                  <a:cubicBezTo>
                    <a:pt x="238048" y="353878"/>
                    <a:pt x="230112" y="345941"/>
                    <a:pt x="230112" y="336153"/>
                  </a:cubicBezTo>
                  <a:lnTo>
                    <a:pt x="230112" y="0"/>
                  </a:lnTo>
                  <a:lnTo>
                    <a:pt x="183967" y="0"/>
                  </a:lnTo>
                  <a:lnTo>
                    <a:pt x="183967" y="336153"/>
                  </a:lnTo>
                  <a:cubicBezTo>
                    <a:pt x="183967" y="345941"/>
                    <a:pt x="176031" y="353878"/>
                    <a:pt x="166243" y="353878"/>
                  </a:cubicBezTo>
                  <a:cubicBezTo>
                    <a:pt x="156454" y="353878"/>
                    <a:pt x="148519" y="345941"/>
                    <a:pt x="148519" y="336153"/>
                  </a:cubicBezTo>
                  <a:lnTo>
                    <a:pt x="148519" y="0"/>
                  </a:lnTo>
                  <a:lnTo>
                    <a:pt x="101457" y="0"/>
                  </a:lnTo>
                  <a:lnTo>
                    <a:pt x="101457" y="336153"/>
                  </a:lnTo>
                  <a:cubicBezTo>
                    <a:pt x="101457" y="345941"/>
                    <a:pt x="93521" y="353878"/>
                    <a:pt x="83733" y="353878"/>
                  </a:cubicBezTo>
                  <a:cubicBezTo>
                    <a:pt x="73944" y="353878"/>
                    <a:pt x="66008" y="345941"/>
                    <a:pt x="66008" y="336153"/>
                  </a:cubicBezTo>
                  <a:lnTo>
                    <a:pt x="66008" y="0"/>
                  </a:lnTo>
                  <a:lnTo>
                    <a:pt x="35449" y="0"/>
                  </a:lnTo>
                  <a:cubicBezTo>
                    <a:pt x="14579" y="100611"/>
                    <a:pt x="2716" y="202878"/>
                    <a:pt x="0" y="305594"/>
                  </a:cubicBezTo>
                  <a:cubicBezTo>
                    <a:pt x="0" y="390549"/>
                    <a:pt x="27503" y="446473"/>
                    <a:pt x="69064" y="476421"/>
                  </a:cubicBezTo>
                  <a:cubicBezTo>
                    <a:pt x="91300" y="490371"/>
                    <a:pt x="107452" y="512197"/>
                    <a:pt x="114292" y="537540"/>
                  </a:cubicBezTo>
                  <a:lnTo>
                    <a:pt x="96262" y="1190593"/>
                  </a:lnTo>
                  <a:cubicBezTo>
                    <a:pt x="96262" y="1229749"/>
                    <a:pt x="128004" y="1261491"/>
                    <a:pt x="167160" y="1261491"/>
                  </a:cubicBezTo>
                  <a:cubicBezTo>
                    <a:pt x="206316" y="1261491"/>
                    <a:pt x="238058" y="1229749"/>
                    <a:pt x="238058" y="1190593"/>
                  </a:cubicBezTo>
                  <a:lnTo>
                    <a:pt x="218805" y="536317"/>
                  </a:lnTo>
                  <a:cubicBezTo>
                    <a:pt x="225571" y="511023"/>
                    <a:pt x="241609" y="489204"/>
                    <a:pt x="263727" y="475198"/>
                  </a:cubicBezTo>
                  <a:cubicBezTo>
                    <a:pt x="305594" y="444639"/>
                    <a:pt x="333097" y="389326"/>
                    <a:pt x="333097" y="304371"/>
                  </a:cubicBezTo>
                  <a:cubicBezTo>
                    <a:pt x="328342" y="202138"/>
                    <a:pt x="315984" y="100400"/>
                    <a:pt x="29612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165502" y="2726133"/>
              <a:ext cx="206581" cy="1431368"/>
            </a:xfrm>
            <a:custGeom>
              <a:avLst/>
              <a:gdLst>
                <a:gd name="connsiteX0" fmla="*/ 186106 w 206581"/>
                <a:gd name="connsiteY0" fmla="*/ 761235 h 1431368"/>
                <a:gd name="connsiteX1" fmla="*/ 186106 w 206581"/>
                <a:gd name="connsiteY1" fmla="*/ 53786 h 1431368"/>
                <a:gd name="connsiteX2" fmla="*/ 134165 w 206581"/>
                <a:gd name="connsiteY2" fmla="*/ 7 h 1431368"/>
                <a:gd name="connsiteX3" fmla="*/ 132933 w 206581"/>
                <a:gd name="connsiteY3" fmla="*/ 1 h 1431368"/>
                <a:gd name="connsiteX4" fmla="*/ 26281 w 206581"/>
                <a:gd name="connsiteY4" fmla="*/ 260978 h 1431368"/>
                <a:gd name="connsiteX5" fmla="*/ 0 w 206581"/>
                <a:gd name="connsiteY5" fmla="*/ 718452 h 1431368"/>
                <a:gd name="connsiteX6" fmla="*/ 74870 w 206581"/>
                <a:gd name="connsiteY6" fmla="*/ 767958 h 1431368"/>
                <a:gd name="connsiteX7" fmla="*/ 47978 w 206581"/>
                <a:gd name="connsiteY7" fmla="*/ 1356838 h 1431368"/>
                <a:gd name="connsiteX8" fmla="*/ 132206 w 206581"/>
                <a:gd name="connsiteY8" fmla="*/ 1431213 h 1431368"/>
                <a:gd name="connsiteX9" fmla="*/ 206581 w 206581"/>
                <a:gd name="connsiteY9" fmla="*/ 1356838 h 14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581" h="1431368">
                  <a:moveTo>
                    <a:pt x="186106" y="761235"/>
                  </a:moveTo>
                  <a:lnTo>
                    <a:pt x="186106" y="53786"/>
                  </a:lnTo>
                  <a:cubicBezTo>
                    <a:pt x="186614" y="24592"/>
                    <a:pt x="163358" y="515"/>
                    <a:pt x="134165" y="7"/>
                  </a:cubicBezTo>
                  <a:cubicBezTo>
                    <a:pt x="133755" y="1"/>
                    <a:pt x="133343" y="-2"/>
                    <a:pt x="132933" y="1"/>
                  </a:cubicBezTo>
                  <a:cubicBezTo>
                    <a:pt x="132933" y="1"/>
                    <a:pt x="41255" y="3363"/>
                    <a:pt x="26281" y="260978"/>
                  </a:cubicBezTo>
                  <a:lnTo>
                    <a:pt x="0" y="718452"/>
                  </a:lnTo>
                  <a:cubicBezTo>
                    <a:pt x="0" y="741677"/>
                    <a:pt x="54396" y="760319"/>
                    <a:pt x="74870" y="767958"/>
                  </a:cubicBezTo>
                  <a:lnTo>
                    <a:pt x="47978" y="1356838"/>
                  </a:lnTo>
                  <a:cubicBezTo>
                    <a:pt x="50698" y="1400635"/>
                    <a:pt x="88408" y="1433933"/>
                    <a:pt x="132206" y="1431213"/>
                  </a:cubicBezTo>
                  <a:cubicBezTo>
                    <a:pt x="172208" y="1428729"/>
                    <a:pt x="204097" y="1396840"/>
                    <a:pt x="206581" y="135683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438897" y="2603897"/>
              <a:ext cx="1650206" cy="1650206"/>
            </a:xfrm>
            <a:custGeom>
              <a:avLst/>
              <a:gdLst>
                <a:gd name="connsiteX0" fmla="*/ 825103 w 1650206"/>
                <a:gd name="connsiteY0" fmla="*/ 0 h 1650206"/>
                <a:gd name="connsiteX1" fmla="*/ 0 w 1650206"/>
                <a:gd name="connsiteY1" fmla="*/ 825103 h 1650206"/>
                <a:gd name="connsiteX2" fmla="*/ 825103 w 1650206"/>
                <a:gd name="connsiteY2" fmla="*/ 1650206 h 1650206"/>
                <a:gd name="connsiteX3" fmla="*/ 1650206 w 1650206"/>
                <a:gd name="connsiteY3" fmla="*/ 825103 h 1650206"/>
                <a:gd name="connsiteX4" fmla="*/ 825103 w 1650206"/>
                <a:gd name="connsiteY4" fmla="*/ 0 h 1650206"/>
                <a:gd name="connsiteX5" fmla="*/ 825103 w 1650206"/>
                <a:gd name="connsiteY5" fmla="*/ 1466850 h 1650206"/>
                <a:gd name="connsiteX6" fmla="*/ 183356 w 1650206"/>
                <a:gd name="connsiteY6" fmla="*/ 825103 h 1650206"/>
                <a:gd name="connsiteX7" fmla="*/ 825103 w 1650206"/>
                <a:gd name="connsiteY7" fmla="*/ 183356 h 1650206"/>
                <a:gd name="connsiteX8" fmla="*/ 1466850 w 1650206"/>
                <a:gd name="connsiteY8" fmla="*/ 825103 h 1650206"/>
                <a:gd name="connsiteX9" fmla="*/ 825103 w 1650206"/>
                <a:gd name="connsiteY9" fmla="*/ 1466850 h 165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0206" h="1650206">
                  <a:moveTo>
                    <a:pt x="825103" y="0"/>
                  </a:moveTo>
                  <a:cubicBezTo>
                    <a:pt x="369411" y="0"/>
                    <a:pt x="0" y="369411"/>
                    <a:pt x="0" y="825103"/>
                  </a:cubicBezTo>
                  <a:cubicBezTo>
                    <a:pt x="0" y="1280795"/>
                    <a:pt x="369411" y="1650206"/>
                    <a:pt x="825103" y="1650206"/>
                  </a:cubicBezTo>
                  <a:cubicBezTo>
                    <a:pt x="1280795" y="1650206"/>
                    <a:pt x="1650206" y="1280795"/>
                    <a:pt x="1650206" y="825103"/>
                  </a:cubicBezTo>
                  <a:cubicBezTo>
                    <a:pt x="1650206" y="369411"/>
                    <a:pt x="1280795" y="0"/>
                    <a:pt x="825103" y="0"/>
                  </a:cubicBezTo>
                  <a:close/>
                  <a:moveTo>
                    <a:pt x="825103" y="1466850"/>
                  </a:moveTo>
                  <a:cubicBezTo>
                    <a:pt x="470676" y="1466850"/>
                    <a:pt x="183356" y="1179531"/>
                    <a:pt x="183356" y="825103"/>
                  </a:cubicBezTo>
                  <a:cubicBezTo>
                    <a:pt x="183356" y="470676"/>
                    <a:pt x="470676" y="183356"/>
                    <a:pt x="825103" y="183356"/>
                  </a:cubicBezTo>
                  <a:cubicBezTo>
                    <a:pt x="1179531" y="183356"/>
                    <a:pt x="1466850" y="470676"/>
                    <a:pt x="1466850" y="825103"/>
                  </a:cubicBezTo>
                  <a:cubicBezTo>
                    <a:pt x="1466850" y="1179531"/>
                    <a:pt x="1179531" y="1466850"/>
                    <a:pt x="825103" y="146685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713931" y="2878931"/>
              <a:ext cx="1100137" cy="1100137"/>
            </a:xfrm>
            <a:custGeom>
              <a:avLst/>
              <a:gdLst>
                <a:gd name="connsiteX0" fmla="*/ 1100138 w 1100137"/>
                <a:gd name="connsiteY0" fmla="*/ 550069 h 1100137"/>
                <a:gd name="connsiteX1" fmla="*/ 550069 w 1100137"/>
                <a:gd name="connsiteY1" fmla="*/ 1100138 h 1100137"/>
                <a:gd name="connsiteX2" fmla="*/ 0 w 1100137"/>
                <a:gd name="connsiteY2" fmla="*/ 550069 h 1100137"/>
                <a:gd name="connsiteX3" fmla="*/ 550069 w 1100137"/>
                <a:gd name="connsiteY3" fmla="*/ 0 h 1100137"/>
                <a:gd name="connsiteX4" fmla="*/ 1100138 w 1100137"/>
                <a:gd name="connsiteY4" fmla="*/ 55006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137" h="1100137">
                  <a:moveTo>
                    <a:pt x="1100138" y="550069"/>
                  </a:moveTo>
                  <a:cubicBezTo>
                    <a:pt x="1100138" y="853863"/>
                    <a:pt x="853863" y="1100138"/>
                    <a:pt x="550069" y="1100138"/>
                  </a:cubicBezTo>
                  <a:cubicBezTo>
                    <a:pt x="246274" y="1100138"/>
                    <a:pt x="0" y="853863"/>
                    <a:pt x="0" y="550069"/>
                  </a:cubicBezTo>
                  <a:cubicBezTo>
                    <a:pt x="0" y="246274"/>
                    <a:pt x="246274" y="0"/>
                    <a:pt x="550069" y="0"/>
                  </a:cubicBezTo>
                  <a:cubicBezTo>
                    <a:pt x="853863" y="0"/>
                    <a:pt x="1100138" y="246274"/>
                    <a:pt x="1100138" y="55006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3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6567580-2652-22B6-F7AD-57B919DA9B65}"/>
              </a:ext>
            </a:extLst>
          </p:cNvPr>
          <p:cNvCxnSpPr>
            <a:cxnSpLocks/>
          </p:cNvCxnSpPr>
          <p:nvPr/>
        </p:nvCxnSpPr>
        <p:spPr>
          <a:xfrm flipV="1">
            <a:off x="1693871" y="269966"/>
            <a:ext cx="4227958" cy="552213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6FECF83-B6DE-5D71-3B8A-E7D905B70F05}"/>
              </a:ext>
            </a:extLst>
          </p:cNvPr>
          <p:cNvGrpSpPr/>
          <p:nvPr/>
        </p:nvGrpSpPr>
        <p:grpSpPr>
          <a:xfrm>
            <a:off x="9083044" y="2483948"/>
            <a:ext cx="3039291" cy="4356461"/>
            <a:chOff x="5704115" y="313508"/>
            <a:chExt cx="3039291" cy="321860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361660C-864A-6161-EE17-511F7F1FACF8}"/>
                </a:ext>
              </a:extLst>
            </p:cNvPr>
            <p:cNvSpPr/>
            <p:nvPr/>
          </p:nvSpPr>
          <p:spPr>
            <a:xfrm>
              <a:off x="5704115" y="313508"/>
              <a:ext cx="3039291" cy="32186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내 주변 매물</a:t>
              </a:r>
              <a:r>
                <a:rPr lang="en-US" altLang="ko-KR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</a:t>
              </a: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상권 정보 조회</a:t>
              </a:r>
              <a:endPara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검색어로 매물 검색</a:t>
              </a:r>
              <a:endPara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지하철 역 검색으로 매물 조회</a:t>
              </a:r>
              <a:endPara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내 관심 목록 조회</a:t>
              </a:r>
              <a:endPara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관심 매물 등록</a:t>
              </a:r>
              <a:endPara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사용자 추천 매물 조회</a:t>
              </a:r>
              <a:endPara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매물 상세정보 조회</a:t>
              </a:r>
              <a:endPara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키워드 선택을 통한 상권 정보 조회</a:t>
              </a:r>
              <a:endPara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주변 병원 정보 조회</a:t>
              </a:r>
              <a:endPara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범위 지정을 통한 상권 정보 조회</a:t>
              </a:r>
              <a:endPara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추천 매물 리스트 조회</a:t>
              </a:r>
              <a:endPara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4196E1-93FB-CBE6-8DB6-2F13AB065205}"/>
                </a:ext>
              </a:extLst>
            </p:cNvPr>
            <p:cNvSpPr txBox="1"/>
            <p:nvPr/>
          </p:nvSpPr>
          <p:spPr>
            <a:xfrm>
              <a:off x="5704115" y="313509"/>
              <a:ext cx="3039291" cy="2419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메인 서비스 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5B895CE-48EA-1270-698C-CF2A78FA6A8E}"/>
              </a:ext>
            </a:extLst>
          </p:cNvPr>
          <p:cNvGrpSpPr/>
          <p:nvPr/>
        </p:nvGrpSpPr>
        <p:grpSpPr>
          <a:xfrm>
            <a:off x="418011" y="4863624"/>
            <a:ext cx="3039291" cy="1813954"/>
            <a:chOff x="5704115" y="313509"/>
            <a:chExt cx="3039291" cy="7580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5F32232-D1B7-7437-27D8-B2C43A3B0AC3}"/>
                </a:ext>
              </a:extLst>
            </p:cNvPr>
            <p:cNvSpPr/>
            <p:nvPr/>
          </p:nvSpPr>
          <p:spPr>
            <a:xfrm>
              <a:off x="5704115" y="313510"/>
              <a:ext cx="3039291" cy="758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공지사항 조회</a:t>
              </a:r>
              <a:endPara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공지사항 등록</a:t>
              </a:r>
              <a:endPara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공지사항 수정</a:t>
              </a:r>
              <a:endPara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공지사항 삭제</a:t>
              </a:r>
              <a:endPara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654489-6E18-7B37-A723-F16C0C5C72FC}"/>
                </a:ext>
              </a:extLst>
            </p:cNvPr>
            <p:cNvSpPr txBox="1"/>
            <p:nvPr/>
          </p:nvSpPr>
          <p:spPr>
            <a:xfrm>
              <a:off x="5704115" y="313509"/>
              <a:ext cx="3039291" cy="1543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공지사항 관리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E00C92-02B0-E02A-D558-AC25368D3A4C}"/>
              </a:ext>
            </a:extLst>
          </p:cNvPr>
          <p:cNvSpPr/>
          <p:nvPr/>
        </p:nvSpPr>
        <p:spPr>
          <a:xfrm>
            <a:off x="5982791" y="-1"/>
            <a:ext cx="3039291" cy="2769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회원가입</a:t>
            </a:r>
            <a:endParaRPr lang="en-US" altLang="ko-KR" sz="16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ko-KR" altLang="en-US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 탈퇴</a:t>
            </a:r>
            <a:endParaRPr lang="en-US" altLang="ko-KR" sz="16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ko-KR" altLang="en-US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 정보 수정</a:t>
            </a:r>
            <a:endParaRPr lang="en-US" altLang="ko-KR" sz="16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ko-KR" altLang="en-US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유저 리스트 조회</a:t>
            </a:r>
            <a:endParaRPr lang="en-US" altLang="ko-KR" sz="16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ko-KR" altLang="en-US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로그인</a:t>
            </a:r>
            <a:r>
              <a: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로그아웃</a:t>
            </a:r>
            <a:endParaRPr lang="en-US" altLang="ko-KR" sz="16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ko-KR" altLang="en-US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비밀번호 변경</a:t>
            </a:r>
            <a:endParaRPr lang="en-US" altLang="ko-KR" sz="16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ko-KR" altLang="en-US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사용자 관심 키워드 등록</a:t>
            </a:r>
            <a:endParaRPr lang="en-US" altLang="ko-KR" sz="16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DD2204-8D65-F30A-B3AB-33013AE5D856}"/>
              </a:ext>
            </a:extLst>
          </p:cNvPr>
          <p:cNvSpPr txBox="1"/>
          <p:nvPr/>
        </p:nvSpPr>
        <p:spPr>
          <a:xfrm>
            <a:off x="5982791" y="0"/>
            <a:ext cx="30392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회원 관리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CA1B290-1558-09A5-77DF-585A7E5F18B8}"/>
              </a:ext>
            </a:extLst>
          </p:cNvPr>
          <p:cNvGrpSpPr/>
          <p:nvPr/>
        </p:nvGrpSpPr>
        <p:grpSpPr>
          <a:xfrm>
            <a:off x="3868811" y="4213049"/>
            <a:ext cx="3039291" cy="2464529"/>
            <a:chOff x="5704115" y="313509"/>
            <a:chExt cx="3039291" cy="91399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B053A32-64E4-EB02-D3F6-2620367AFE3A}"/>
                </a:ext>
              </a:extLst>
            </p:cNvPr>
            <p:cNvSpPr/>
            <p:nvPr/>
          </p:nvSpPr>
          <p:spPr>
            <a:xfrm>
              <a:off x="5704115" y="313510"/>
              <a:ext cx="3039291" cy="9139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en-US" altLang="ko-KR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QnA</a:t>
              </a: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조회</a:t>
              </a:r>
              <a:endPara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en-US" altLang="ko-KR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QnA</a:t>
              </a: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등록</a:t>
              </a:r>
              <a:endPara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en-US" altLang="ko-KR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QnA</a:t>
              </a: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수정</a:t>
              </a:r>
              <a:endPara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en-US" altLang="ko-KR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QnA</a:t>
              </a: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삭제</a:t>
              </a:r>
              <a:endPara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댓글 등록</a:t>
              </a:r>
              <a:endPara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댓글 수정</a:t>
              </a:r>
              <a:endPara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>
                <a:buAutoNum type="arabicPeriod"/>
              </a:pPr>
              <a:r>
                <a:rPr lang="ko-KR" altLang="en-US" sz="1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댓글 삭제</a:t>
              </a:r>
              <a:endParaRPr lang="en-US" altLang="ko-KR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AA6087-3D46-B58F-5DF9-A490DCA0A9EF}"/>
                </a:ext>
              </a:extLst>
            </p:cNvPr>
            <p:cNvSpPr txBox="1"/>
            <p:nvPr/>
          </p:nvSpPr>
          <p:spPr>
            <a:xfrm>
              <a:off x="5704115" y="313509"/>
              <a:ext cx="3039291" cy="1369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QnA</a:t>
              </a:r>
              <a:r>
                <a:rPr lang="ko-KR" altLang="en-US"/>
                <a:t> 관리</a:t>
              </a: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B1CD666-F345-07B4-8CC5-7016E998E3C1}"/>
              </a:ext>
            </a:extLst>
          </p:cNvPr>
          <p:cNvCxnSpPr>
            <a:cxnSpLocks/>
          </p:cNvCxnSpPr>
          <p:nvPr/>
        </p:nvCxnSpPr>
        <p:spPr>
          <a:xfrm>
            <a:off x="1693871" y="1543092"/>
            <a:ext cx="7171455" cy="1731716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B5B749D-5FFF-C407-6BD5-862EF1316F8B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1624148" y="2226329"/>
            <a:ext cx="2555139" cy="1874517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D905FAF-4A3B-2A55-8E1D-B2C5B7DF9238}"/>
              </a:ext>
            </a:extLst>
          </p:cNvPr>
          <p:cNvCxnSpPr>
            <a:cxnSpLocks/>
          </p:cNvCxnSpPr>
          <p:nvPr/>
        </p:nvCxnSpPr>
        <p:spPr>
          <a:xfrm>
            <a:off x="1123405" y="2483948"/>
            <a:ext cx="0" cy="2236098"/>
          </a:xfrm>
          <a:prstGeom prst="straightConnector1">
            <a:avLst/>
          </a:prstGeom>
          <a:ln w="28575">
            <a:prstDash val="lg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4F2D98F-04DA-4F4D-B7DF-E3D7A5D8E428}"/>
              </a:ext>
            </a:extLst>
          </p:cNvPr>
          <p:cNvGrpSpPr/>
          <p:nvPr/>
        </p:nvGrpSpPr>
        <p:grpSpPr>
          <a:xfrm>
            <a:off x="622663" y="418443"/>
            <a:ext cx="1001485" cy="1992552"/>
            <a:chOff x="496389" y="461554"/>
            <a:chExt cx="1375954" cy="2854239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A0C50C6-A6E5-6702-2FC6-8E4165DAC9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0" y="1149532"/>
              <a:ext cx="8709" cy="11146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1496E79F-FCF8-76F7-676C-6C36E17E357B}"/>
                </a:ext>
              </a:extLst>
            </p:cNvPr>
            <p:cNvCxnSpPr/>
            <p:nvPr/>
          </p:nvCxnSpPr>
          <p:spPr>
            <a:xfrm>
              <a:off x="496389" y="1567543"/>
              <a:ext cx="137595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0E68D511-99B3-40F7-5B13-481188DC1430}"/>
                </a:ext>
              </a:extLst>
            </p:cNvPr>
            <p:cNvCxnSpPr/>
            <p:nvPr/>
          </p:nvCxnSpPr>
          <p:spPr>
            <a:xfrm flipH="1">
              <a:off x="705395" y="2264229"/>
              <a:ext cx="452845" cy="4093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CA4546B2-CCC8-BDB0-CE1A-3ADCCD768A47}"/>
                </a:ext>
              </a:extLst>
            </p:cNvPr>
            <p:cNvCxnSpPr/>
            <p:nvPr/>
          </p:nvCxnSpPr>
          <p:spPr>
            <a:xfrm>
              <a:off x="1158240" y="2264229"/>
              <a:ext cx="539931" cy="4180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B09224B-B8AA-2318-A12F-92160180C624}"/>
                </a:ext>
              </a:extLst>
            </p:cNvPr>
            <p:cNvSpPr/>
            <p:nvPr/>
          </p:nvSpPr>
          <p:spPr>
            <a:xfrm>
              <a:off x="853440" y="461554"/>
              <a:ext cx="661851" cy="68797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FE2FB3C-6582-DA80-3539-EF3813F041F3}"/>
                </a:ext>
              </a:extLst>
            </p:cNvPr>
            <p:cNvSpPr txBox="1"/>
            <p:nvPr/>
          </p:nvSpPr>
          <p:spPr>
            <a:xfrm>
              <a:off x="496389" y="2786742"/>
              <a:ext cx="1375954" cy="52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사용자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5428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D4AD14-753E-DB7A-EA4A-4F01754DCE58}"/>
              </a:ext>
            </a:extLst>
          </p:cNvPr>
          <p:cNvGrpSpPr/>
          <p:nvPr/>
        </p:nvGrpSpPr>
        <p:grpSpPr>
          <a:xfrm>
            <a:off x="496389" y="461555"/>
            <a:ext cx="1001485" cy="1992552"/>
            <a:chOff x="496389" y="461554"/>
            <a:chExt cx="1375954" cy="285423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EABD9C8-9049-3150-A3D2-66E79B973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0" y="1149532"/>
              <a:ext cx="8709" cy="11146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64BB3EF-D3BF-8A50-3BBE-31DE60F1B856}"/>
                </a:ext>
              </a:extLst>
            </p:cNvPr>
            <p:cNvCxnSpPr/>
            <p:nvPr/>
          </p:nvCxnSpPr>
          <p:spPr>
            <a:xfrm>
              <a:off x="496389" y="1567543"/>
              <a:ext cx="137595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31E7137-F988-41EA-BA17-8287E3F069A6}"/>
                </a:ext>
              </a:extLst>
            </p:cNvPr>
            <p:cNvCxnSpPr/>
            <p:nvPr/>
          </p:nvCxnSpPr>
          <p:spPr>
            <a:xfrm flipH="1">
              <a:off x="705395" y="2264229"/>
              <a:ext cx="452845" cy="4093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6D4BEB1-A518-DC03-6CCE-69228B991FE7}"/>
                </a:ext>
              </a:extLst>
            </p:cNvPr>
            <p:cNvCxnSpPr/>
            <p:nvPr/>
          </p:nvCxnSpPr>
          <p:spPr>
            <a:xfrm>
              <a:off x="1158240" y="2264229"/>
              <a:ext cx="539931" cy="4180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6F4EA3A-19D1-6882-D0C0-DE488EA50078}"/>
                </a:ext>
              </a:extLst>
            </p:cNvPr>
            <p:cNvSpPr/>
            <p:nvPr/>
          </p:nvSpPr>
          <p:spPr>
            <a:xfrm>
              <a:off x="853440" y="461554"/>
              <a:ext cx="661851" cy="68797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2C42B3-A2F8-0AE5-A21D-6512E10453C0}"/>
                </a:ext>
              </a:extLst>
            </p:cNvPr>
            <p:cNvSpPr txBox="1"/>
            <p:nvPr/>
          </p:nvSpPr>
          <p:spPr>
            <a:xfrm>
              <a:off x="496389" y="2786742"/>
              <a:ext cx="1375954" cy="52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사용자</a:t>
              </a:r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6567580-2652-22B6-F7AD-57B919DA9B65}"/>
              </a:ext>
            </a:extLst>
          </p:cNvPr>
          <p:cNvCxnSpPr>
            <a:cxnSpLocks/>
          </p:cNvCxnSpPr>
          <p:nvPr/>
        </p:nvCxnSpPr>
        <p:spPr>
          <a:xfrm flipV="1">
            <a:off x="1719722" y="766354"/>
            <a:ext cx="4962728" cy="610254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53BED4C-60A2-E0A2-9A6B-BA840E7E0396}"/>
              </a:ext>
            </a:extLst>
          </p:cNvPr>
          <p:cNvGrpSpPr/>
          <p:nvPr/>
        </p:nvGrpSpPr>
        <p:grpSpPr>
          <a:xfrm>
            <a:off x="552996" y="3489041"/>
            <a:ext cx="1001485" cy="1992552"/>
            <a:chOff x="496389" y="461554"/>
            <a:chExt cx="1375954" cy="2854239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39A03B1-8A37-6123-0AB5-458093F849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0" y="1149532"/>
              <a:ext cx="8709" cy="11146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8C61FCD-E1B5-9B40-BBCE-9C34FC8A1ADA}"/>
                </a:ext>
              </a:extLst>
            </p:cNvPr>
            <p:cNvCxnSpPr/>
            <p:nvPr/>
          </p:nvCxnSpPr>
          <p:spPr>
            <a:xfrm>
              <a:off x="496389" y="1567543"/>
              <a:ext cx="137595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BA66A60-957A-0251-1FD0-C887868EE6BB}"/>
                </a:ext>
              </a:extLst>
            </p:cNvPr>
            <p:cNvCxnSpPr/>
            <p:nvPr/>
          </p:nvCxnSpPr>
          <p:spPr>
            <a:xfrm flipH="1">
              <a:off x="705395" y="2264229"/>
              <a:ext cx="452845" cy="4093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E57E1E0-4F15-D208-81AE-E77EF2DFB731}"/>
                </a:ext>
              </a:extLst>
            </p:cNvPr>
            <p:cNvCxnSpPr/>
            <p:nvPr/>
          </p:nvCxnSpPr>
          <p:spPr>
            <a:xfrm>
              <a:off x="1158240" y="2264229"/>
              <a:ext cx="539931" cy="4180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A8D5AA4-6CDC-8981-1E66-07DDDDEBBADE}"/>
                </a:ext>
              </a:extLst>
            </p:cNvPr>
            <p:cNvSpPr/>
            <p:nvPr/>
          </p:nvSpPr>
          <p:spPr>
            <a:xfrm>
              <a:off x="853440" y="461554"/>
              <a:ext cx="661851" cy="68797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D73F82-4694-58A4-D9D8-010C4F8A2D0B}"/>
                </a:ext>
              </a:extLst>
            </p:cNvPr>
            <p:cNvSpPr txBox="1"/>
            <p:nvPr/>
          </p:nvSpPr>
          <p:spPr>
            <a:xfrm>
              <a:off x="496389" y="2786742"/>
              <a:ext cx="1375954" cy="52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관리자</a:t>
              </a: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D7F04991-F560-A2F8-B4FF-D15B8142EEFE}"/>
              </a:ext>
            </a:extLst>
          </p:cNvPr>
          <p:cNvSpPr/>
          <p:nvPr/>
        </p:nvSpPr>
        <p:spPr>
          <a:xfrm>
            <a:off x="6782600" y="139991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회원 가입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03D11F5-E09E-E3A5-CE9D-DB015E6B5B76}"/>
              </a:ext>
            </a:extLst>
          </p:cNvPr>
          <p:cNvSpPr/>
          <p:nvPr/>
        </p:nvSpPr>
        <p:spPr>
          <a:xfrm>
            <a:off x="8312331" y="941834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로그인</a:t>
            </a:r>
            <a:r>
              <a:rPr lang="en-US" altLang="ko-KR" b="1">
                <a:solidFill>
                  <a:schemeClr val="tx1"/>
                </a:solidFill>
              </a:rPr>
              <a:t>/ </a:t>
            </a:r>
            <a:r>
              <a:rPr lang="ko-KR" altLang="en-US" b="1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065AD77-282F-F546-598C-AF2CD28B56D8}"/>
              </a:ext>
            </a:extLst>
          </p:cNvPr>
          <p:cNvSpPr/>
          <p:nvPr/>
        </p:nvSpPr>
        <p:spPr>
          <a:xfrm>
            <a:off x="6795663" y="5241579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회원 탈퇴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917FFC6-E4D8-1940-077B-A3BA9C59B107}"/>
              </a:ext>
            </a:extLst>
          </p:cNvPr>
          <p:cNvSpPr/>
          <p:nvPr/>
        </p:nvSpPr>
        <p:spPr>
          <a:xfrm>
            <a:off x="8299268" y="3669355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회원 정보수정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E932E80-9202-BDBA-C88F-6BF9096EE1DD}"/>
              </a:ext>
            </a:extLst>
          </p:cNvPr>
          <p:cNvSpPr/>
          <p:nvPr/>
        </p:nvSpPr>
        <p:spPr>
          <a:xfrm>
            <a:off x="10239460" y="2151973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비밀번호 변경관심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A6CC750-CD32-3C88-AFD8-02A3912CE8BC}"/>
              </a:ext>
            </a:extLst>
          </p:cNvPr>
          <p:cNvSpPr/>
          <p:nvPr/>
        </p:nvSpPr>
        <p:spPr>
          <a:xfrm>
            <a:off x="4241075" y="5621785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유저 </a:t>
            </a:r>
            <a:endParaRPr lang="en-US" altLang="ko-KR" b="1">
              <a:solidFill>
                <a:schemeClr val="tx1"/>
              </a:solidFill>
            </a:endParaRPr>
          </a:p>
          <a:p>
            <a:pPr algn="ctr"/>
            <a:r>
              <a:rPr lang="ko-KR" altLang="en-US" b="1">
                <a:solidFill>
                  <a:schemeClr val="tx1"/>
                </a:solidFill>
              </a:rPr>
              <a:t>리스트 </a:t>
            </a:r>
            <a:endParaRPr lang="en-US" altLang="ko-KR" b="1">
              <a:solidFill>
                <a:schemeClr val="tx1"/>
              </a:solidFill>
            </a:endParaRPr>
          </a:p>
          <a:p>
            <a:pPr algn="ctr"/>
            <a:r>
              <a:rPr lang="ko-KR" altLang="en-US" b="1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A9C8428-E039-02F8-5AC8-2636E57ABC30}"/>
              </a:ext>
            </a:extLst>
          </p:cNvPr>
          <p:cNvSpPr/>
          <p:nvPr/>
        </p:nvSpPr>
        <p:spPr>
          <a:xfrm>
            <a:off x="5626231" y="2365635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키워드 </a:t>
            </a:r>
            <a:endParaRPr lang="en-US" altLang="ko-KR" b="1">
              <a:solidFill>
                <a:schemeClr val="tx1"/>
              </a:solidFill>
            </a:endParaRPr>
          </a:p>
          <a:p>
            <a:pPr algn="ctr"/>
            <a:r>
              <a:rPr lang="ko-KR" altLang="en-US" b="1">
                <a:solidFill>
                  <a:schemeClr val="tx1"/>
                </a:solidFill>
              </a:rPr>
              <a:t>등록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4623632-2F1A-559D-E5A8-7D7698C0946F}"/>
              </a:ext>
            </a:extLst>
          </p:cNvPr>
          <p:cNvCxnSpPr>
            <a:cxnSpLocks/>
          </p:cNvCxnSpPr>
          <p:nvPr/>
        </p:nvCxnSpPr>
        <p:spPr>
          <a:xfrm>
            <a:off x="1671688" y="1376608"/>
            <a:ext cx="6540493" cy="189386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E772298-6608-3C0A-135B-D2CE73FF4532}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1671688" y="1376608"/>
            <a:ext cx="8567772" cy="1337068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C9DB192-005B-079F-0E8E-E20188552A04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1700706" y="1376608"/>
            <a:ext cx="3925525" cy="1550730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6BBC4F-80B1-5286-A5BD-96B9479664EE}"/>
              </a:ext>
            </a:extLst>
          </p:cNvPr>
          <p:cNvCxnSpPr>
            <a:cxnSpLocks/>
          </p:cNvCxnSpPr>
          <p:nvPr/>
        </p:nvCxnSpPr>
        <p:spPr>
          <a:xfrm>
            <a:off x="1700706" y="1421531"/>
            <a:ext cx="6598562" cy="2936875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8AAB272-FA23-6D48-163E-E142CDAD4C06}"/>
              </a:ext>
            </a:extLst>
          </p:cNvPr>
          <p:cNvCxnSpPr>
            <a:cxnSpLocks/>
          </p:cNvCxnSpPr>
          <p:nvPr/>
        </p:nvCxnSpPr>
        <p:spPr>
          <a:xfrm flipV="1">
            <a:off x="1687643" y="4403329"/>
            <a:ext cx="6598562" cy="281639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40384AE-D80A-BCB9-FAE5-9B1C6430A3EF}"/>
              </a:ext>
            </a:extLst>
          </p:cNvPr>
          <p:cNvCxnSpPr>
            <a:cxnSpLocks/>
          </p:cNvCxnSpPr>
          <p:nvPr/>
        </p:nvCxnSpPr>
        <p:spPr>
          <a:xfrm>
            <a:off x="1697262" y="4729891"/>
            <a:ext cx="5098401" cy="891894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A770ECF-B2CA-C2BC-6905-F0DD451A453D}"/>
              </a:ext>
            </a:extLst>
          </p:cNvPr>
          <p:cNvCxnSpPr>
            <a:cxnSpLocks/>
          </p:cNvCxnSpPr>
          <p:nvPr/>
        </p:nvCxnSpPr>
        <p:spPr>
          <a:xfrm>
            <a:off x="1697262" y="4729891"/>
            <a:ext cx="2503824" cy="1340712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3F86EE3-7D30-C787-4F9E-B02DF89BD989}"/>
              </a:ext>
            </a:extLst>
          </p:cNvPr>
          <p:cNvCxnSpPr>
            <a:cxnSpLocks/>
          </p:cNvCxnSpPr>
          <p:nvPr/>
        </p:nvCxnSpPr>
        <p:spPr>
          <a:xfrm flipV="1">
            <a:off x="980651" y="2576517"/>
            <a:ext cx="0" cy="701641"/>
          </a:xfrm>
          <a:prstGeom prst="straightConnector1">
            <a:avLst/>
          </a:prstGeom>
          <a:ln w="12700">
            <a:prstDash val="lg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27ABB06-31AB-8D1B-FC04-2B7208A95844}"/>
              </a:ext>
            </a:extLst>
          </p:cNvPr>
          <p:cNvCxnSpPr>
            <a:cxnSpLocks/>
            <a:stCxn id="42" idx="1"/>
            <a:endCxn id="36" idx="5"/>
          </p:cNvCxnSpPr>
          <p:nvPr/>
        </p:nvCxnSpPr>
        <p:spPr>
          <a:xfrm flipH="1" flipV="1">
            <a:off x="9746944" y="1900721"/>
            <a:ext cx="738657" cy="415771"/>
          </a:xfrm>
          <a:prstGeom prst="straightConnector1">
            <a:avLst/>
          </a:prstGeom>
          <a:ln w="12700">
            <a:prstDash val="lg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9EA8152-83C3-C77C-4BA7-C36F14BC111B}"/>
              </a:ext>
            </a:extLst>
          </p:cNvPr>
          <p:cNvSpPr txBox="1"/>
          <p:nvPr/>
        </p:nvSpPr>
        <p:spPr>
          <a:xfrm>
            <a:off x="10006148" y="1900721"/>
            <a:ext cx="1220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extends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982338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기획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개인화 맞춤 서비스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DCB8F6-7165-9051-0B1A-AA41E2C53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626" y="1577478"/>
            <a:ext cx="3646379" cy="36402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2F6047-F64E-8B08-4F08-3D5A54EFC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194" y="1560168"/>
            <a:ext cx="3651446" cy="36575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3A3446D-1454-CA68-27A6-2FFEF62BAE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393" y="1149238"/>
            <a:ext cx="1705213" cy="3238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8D207D-0876-BD3E-A0CB-8D136B7E92BF}"/>
              </a:ext>
            </a:extLst>
          </p:cNvPr>
          <p:cNvSpPr txBox="1"/>
          <p:nvPr/>
        </p:nvSpPr>
        <p:spPr>
          <a:xfrm>
            <a:off x="3399098" y="6271705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사람마다 집을 구할 때 고려하는 요소가 다양하다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AA6C0B-8C46-748F-59DF-825F72580C86}"/>
              </a:ext>
            </a:extLst>
          </p:cNvPr>
          <p:cNvSpPr txBox="1"/>
          <p:nvPr/>
        </p:nvSpPr>
        <p:spPr>
          <a:xfrm>
            <a:off x="5081513" y="5415641"/>
            <a:ext cx="341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역세권</a:t>
            </a:r>
            <a:r>
              <a:rPr lang="en-US" altLang="ko-KR" sz="1400"/>
              <a:t> </a:t>
            </a:r>
            <a:r>
              <a:rPr lang="ko-KR" altLang="en-US" sz="1400"/>
              <a:t>선호 비중 ▲</a:t>
            </a:r>
            <a:endParaRPr lang="ko-KR" altLang="en-US" sz="14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3FEAC2D-B3A7-470C-1482-9245544431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058" y="1577478"/>
            <a:ext cx="3646380" cy="36586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FF38612-5F2D-2AA3-74EA-7CD03A0E804E}"/>
              </a:ext>
            </a:extLst>
          </p:cNvPr>
          <p:cNvSpPr txBox="1"/>
          <p:nvPr/>
        </p:nvSpPr>
        <p:spPr>
          <a:xfrm>
            <a:off x="1367640" y="5420267"/>
            <a:ext cx="21388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대부분 아파트를 선호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4040B1-6576-BE94-F2FB-44FA8E3DFFCD}"/>
              </a:ext>
            </a:extLst>
          </p:cNvPr>
          <p:cNvSpPr txBox="1"/>
          <p:nvPr/>
        </p:nvSpPr>
        <p:spPr>
          <a:xfrm>
            <a:off x="7975194" y="5415642"/>
            <a:ext cx="37973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특정 </a:t>
            </a:r>
            <a:r>
              <a:rPr lang="ko-KR" altLang="en-US" sz="1200" dirty="0"/>
              <a:t>연령층이 중요하게 생각하는 요소들이 존재 </a:t>
            </a:r>
          </a:p>
        </p:txBody>
      </p:sp>
    </p:spTree>
    <p:extLst>
      <p:ext uri="{BB962C8B-B14F-4D97-AF65-F5344CB8AC3E}">
        <p14:creationId xmlns:p14="http://schemas.microsoft.com/office/powerpoint/2010/main" val="395004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D4AD14-753E-DB7A-EA4A-4F01754DCE58}"/>
              </a:ext>
            </a:extLst>
          </p:cNvPr>
          <p:cNvGrpSpPr/>
          <p:nvPr/>
        </p:nvGrpSpPr>
        <p:grpSpPr>
          <a:xfrm>
            <a:off x="496389" y="461555"/>
            <a:ext cx="1001485" cy="1992552"/>
            <a:chOff x="496389" y="461554"/>
            <a:chExt cx="1375954" cy="285423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EABD9C8-9049-3150-A3D2-66E79B973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0" y="1149532"/>
              <a:ext cx="8709" cy="11146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64BB3EF-D3BF-8A50-3BBE-31DE60F1B856}"/>
                </a:ext>
              </a:extLst>
            </p:cNvPr>
            <p:cNvCxnSpPr/>
            <p:nvPr/>
          </p:nvCxnSpPr>
          <p:spPr>
            <a:xfrm>
              <a:off x="496389" y="1567543"/>
              <a:ext cx="137595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31E7137-F988-41EA-BA17-8287E3F069A6}"/>
                </a:ext>
              </a:extLst>
            </p:cNvPr>
            <p:cNvCxnSpPr/>
            <p:nvPr/>
          </p:nvCxnSpPr>
          <p:spPr>
            <a:xfrm flipH="1">
              <a:off x="705395" y="2264229"/>
              <a:ext cx="452845" cy="4093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6D4BEB1-A518-DC03-6CCE-69228B991FE7}"/>
                </a:ext>
              </a:extLst>
            </p:cNvPr>
            <p:cNvCxnSpPr/>
            <p:nvPr/>
          </p:nvCxnSpPr>
          <p:spPr>
            <a:xfrm>
              <a:off x="1158240" y="2264229"/>
              <a:ext cx="539931" cy="4180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6F4EA3A-19D1-6882-D0C0-DE488EA50078}"/>
                </a:ext>
              </a:extLst>
            </p:cNvPr>
            <p:cNvSpPr/>
            <p:nvPr/>
          </p:nvSpPr>
          <p:spPr>
            <a:xfrm>
              <a:off x="853440" y="461554"/>
              <a:ext cx="661851" cy="68797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2C42B3-A2F8-0AE5-A21D-6512E10453C0}"/>
                </a:ext>
              </a:extLst>
            </p:cNvPr>
            <p:cNvSpPr txBox="1"/>
            <p:nvPr/>
          </p:nvSpPr>
          <p:spPr>
            <a:xfrm>
              <a:off x="496389" y="2786742"/>
              <a:ext cx="1375954" cy="52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사용자</a:t>
              </a:r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6567580-2652-22B6-F7AD-57B919DA9B65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2036208" y="2454107"/>
            <a:ext cx="7021698" cy="1719803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53BED4C-60A2-E0A2-9A6B-BA840E7E0396}"/>
              </a:ext>
            </a:extLst>
          </p:cNvPr>
          <p:cNvGrpSpPr/>
          <p:nvPr/>
        </p:nvGrpSpPr>
        <p:grpSpPr>
          <a:xfrm>
            <a:off x="552996" y="3489041"/>
            <a:ext cx="1001485" cy="1992552"/>
            <a:chOff x="496389" y="461554"/>
            <a:chExt cx="1375954" cy="2854239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39A03B1-8A37-6123-0AB5-458093F849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0" y="1149532"/>
              <a:ext cx="8709" cy="11146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8C61FCD-E1B5-9B40-BBCE-9C34FC8A1ADA}"/>
                </a:ext>
              </a:extLst>
            </p:cNvPr>
            <p:cNvCxnSpPr/>
            <p:nvPr/>
          </p:nvCxnSpPr>
          <p:spPr>
            <a:xfrm>
              <a:off x="496389" y="1567543"/>
              <a:ext cx="137595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BA66A60-957A-0251-1FD0-C887868EE6BB}"/>
                </a:ext>
              </a:extLst>
            </p:cNvPr>
            <p:cNvCxnSpPr/>
            <p:nvPr/>
          </p:nvCxnSpPr>
          <p:spPr>
            <a:xfrm flipH="1">
              <a:off x="705395" y="2264229"/>
              <a:ext cx="452845" cy="4093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E57E1E0-4F15-D208-81AE-E77EF2DFB731}"/>
                </a:ext>
              </a:extLst>
            </p:cNvPr>
            <p:cNvCxnSpPr/>
            <p:nvPr/>
          </p:nvCxnSpPr>
          <p:spPr>
            <a:xfrm>
              <a:off x="1158240" y="2264229"/>
              <a:ext cx="539931" cy="4180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A8D5AA4-6CDC-8981-1E66-07DDDDEBBADE}"/>
                </a:ext>
              </a:extLst>
            </p:cNvPr>
            <p:cNvSpPr/>
            <p:nvPr/>
          </p:nvSpPr>
          <p:spPr>
            <a:xfrm>
              <a:off x="853440" y="461554"/>
              <a:ext cx="661851" cy="68797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D73F82-4694-58A4-D9D8-010C4F8A2D0B}"/>
                </a:ext>
              </a:extLst>
            </p:cNvPr>
            <p:cNvSpPr txBox="1"/>
            <p:nvPr/>
          </p:nvSpPr>
          <p:spPr>
            <a:xfrm>
              <a:off x="496389" y="2786742"/>
              <a:ext cx="1375954" cy="52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관리자</a:t>
              </a: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D7F04991-F560-A2F8-B4FF-D15B8142EEFE}"/>
              </a:ext>
            </a:extLst>
          </p:cNvPr>
          <p:cNvSpPr/>
          <p:nvPr/>
        </p:nvSpPr>
        <p:spPr>
          <a:xfrm>
            <a:off x="9057906" y="1892404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공지사항 작성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03D11F5-E09E-E3A5-CE9D-DB015E6B5B76}"/>
              </a:ext>
            </a:extLst>
          </p:cNvPr>
          <p:cNvSpPr/>
          <p:nvPr/>
        </p:nvSpPr>
        <p:spPr>
          <a:xfrm>
            <a:off x="6531427" y="347895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공지사항 조회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E932E80-9202-BDBA-C88F-6BF9096EE1DD}"/>
              </a:ext>
            </a:extLst>
          </p:cNvPr>
          <p:cNvSpPr/>
          <p:nvPr/>
        </p:nvSpPr>
        <p:spPr>
          <a:xfrm>
            <a:off x="9290063" y="4116484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공지사항 삭제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A9C8428-E039-02F8-5AC8-2636E57ABC30}"/>
              </a:ext>
            </a:extLst>
          </p:cNvPr>
          <p:cNvSpPr/>
          <p:nvPr/>
        </p:nvSpPr>
        <p:spPr>
          <a:xfrm>
            <a:off x="5961733" y="5187212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공지사항 수정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4623632-2F1A-559D-E5A8-7D7698C0946F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1554481" y="909598"/>
            <a:ext cx="4976946" cy="372116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E772298-6608-3C0A-135B-D2CE73FF4532}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2042547" y="4198185"/>
            <a:ext cx="7247516" cy="480002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C9DB192-005B-079F-0E8E-E20188552A04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2036208" y="4198185"/>
            <a:ext cx="3925525" cy="1550730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3F86EE3-7D30-C787-4F9E-B02DF89BD989}"/>
              </a:ext>
            </a:extLst>
          </p:cNvPr>
          <p:cNvCxnSpPr>
            <a:cxnSpLocks/>
          </p:cNvCxnSpPr>
          <p:nvPr/>
        </p:nvCxnSpPr>
        <p:spPr>
          <a:xfrm flipV="1">
            <a:off x="980651" y="2576517"/>
            <a:ext cx="0" cy="701641"/>
          </a:xfrm>
          <a:prstGeom prst="straightConnector1">
            <a:avLst/>
          </a:prstGeom>
          <a:ln w="12700">
            <a:prstDash val="lg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9E01A27-AF90-8B1E-C15A-F6F2EE88959D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2036208" y="909598"/>
            <a:ext cx="4495219" cy="3264312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924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D4AD14-753E-DB7A-EA4A-4F01754DCE58}"/>
              </a:ext>
            </a:extLst>
          </p:cNvPr>
          <p:cNvGrpSpPr/>
          <p:nvPr/>
        </p:nvGrpSpPr>
        <p:grpSpPr>
          <a:xfrm>
            <a:off x="542526" y="2659296"/>
            <a:ext cx="1001485" cy="1992552"/>
            <a:chOff x="496389" y="461554"/>
            <a:chExt cx="1375954" cy="285423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EABD9C8-9049-3150-A3D2-66E79B973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0" y="1149532"/>
              <a:ext cx="8709" cy="11146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64BB3EF-D3BF-8A50-3BBE-31DE60F1B856}"/>
                </a:ext>
              </a:extLst>
            </p:cNvPr>
            <p:cNvCxnSpPr/>
            <p:nvPr/>
          </p:nvCxnSpPr>
          <p:spPr>
            <a:xfrm>
              <a:off x="496389" y="1567543"/>
              <a:ext cx="137595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31E7137-F988-41EA-BA17-8287E3F069A6}"/>
                </a:ext>
              </a:extLst>
            </p:cNvPr>
            <p:cNvCxnSpPr/>
            <p:nvPr/>
          </p:nvCxnSpPr>
          <p:spPr>
            <a:xfrm flipH="1">
              <a:off x="705395" y="2264229"/>
              <a:ext cx="452845" cy="4093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6D4BEB1-A518-DC03-6CCE-69228B991FE7}"/>
                </a:ext>
              </a:extLst>
            </p:cNvPr>
            <p:cNvCxnSpPr/>
            <p:nvPr/>
          </p:nvCxnSpPr>
          <p:spPr>
            <a:xfrm>
              <a:off x="1158240" y="2264229"/>
              <a:ext cx="539931" cy="4180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6F4EA3A-19D1-6882-D0C0-DE488EA50078}"/>
                </a:ext>
              </a:extLst>
            </p:cNvPr>
            <p:cNvSpPr/>
            <p:nvPr/>
          </p:nvSpPr>
          <p:spPr>
            <a:xfrm>
              <a:off x="853440" y="461554"/>
              <a:ext cx="661851" cy="68797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2C42B3-A2F8-0AE5-A21D-6512E10453C0}"/>
                </a:ext>
              </a:extLst>
            </p:cNvPr>
            <p:cNvSpPr txBox="1"/>
            <p:nvPr/>
          </p:nvSpPr>
          <p:spPr>
            <a:xfrm>
              <a:off x="496389" y="2786742"/>
              <a:ext cx="1375954" cy="52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사용자</a:t>
              </a:r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6567580-2652-22B6-F7AD-57B919DA9B65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819186" y="1483780"/>
            <a:ext cx="5781042" cy="2044662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803D11F5-E09E-E3A5-CE9D-DB015E6B5B76}"/>
              </a:ext>
            </a:extLst>
          </p:cNvPr>
          <p:cNvSpPr/>
          <p:nvPr/>
        </p:nvSpPr>
        <p:spPr>
          <a:xfrm>
            <a:off x="5099450" y="134989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QnA </a:t>
            </a:r>
          </a:p>
          <a:p>
            <a:pPr algn="ctr"/>
            <a:r>
              <a:rPr lang="ko-KR" altLang="en-US" b="1">
                <a:solidFill>
                  <a:schemeClr val="tx1"/>
                </a:solidFill>
              </a:rPr>
              <a:t>조회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4623632-2F1A-559D-E5A8-7D7698C0946F}"/>
              </a:ext>
            </a:extLst>
          </p:cNvPr>
          <p:cNvCxnSpPr>
            <a:cxnSpLocks/>
          </p:cNvCxnSpPr>
          <p:nvPr/>
        </p:nvCxnSpPr>
        <p:spPr>
          <a:xfrm flipV="1">
            <a:off x="1819186" y="2074830"/>
            <a:ext cx="7499512" cy="1446469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E772298-6608-3C0A-135B-D2CE73FF4532}"/>
              </a:ext>
            </a:extLst>
          </p:cNvPr>
          <p:cNvCxnSpPr>
            <a:cxnSpLocks/>
          </p:cNvCxnSpPr>
          <p:nvPr/>
        </p:nvCxnSpPr>
        <p:spPr>
          <a:xfrm>
            <a:off x="1819186" y="3528442"/>
            <a:ext cx="8361275" cy="187786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C9DB192-005B-079F-0E8E-E20188552A04}"/>
              </a:ext>
            </a:extLst>
          </p:cNvPr>
          <p:cNvCxnSpPr>
            <a:cxnSpLocks/>
            <a:endCxn id="40" idx="2"/>
          </p:cNvCxnSpPr>
          <p:nvPr/>
        </p:nvCxnSpPr>
        <p:spPr>
          <a:xfrm>
            <a:off x="1812847" y="3538401"/>
            <a:ext cx="7221994" cy="1790155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9E01A27-AF90-8B1E-C15A-F6F2EE88959D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1819186" y="696692"/>
            <a:ext cx="3280264" cy="2831750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F3C2EE0E-FBF0-68BC-CDA8-A09592A3E8CD}"/>
              </a:ext>
            </a:extLst>
          </p:cNvPr>
          <p:cNvSpPr/>
          <p:nvPr/>
        </p:nvSpPr>
        <p:spPr>
          <a:xfrm>
            <a:off x="7354087" y="524893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QnA </a:t>
            </a:r>
          </a:p>
          <a:p>
            <a:pPr algn="ctr"/>
            <a:r>
              <a:rPr lang="ko-KR" altLang="en-US" b="1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A174D9C-A8FB-FB8F-8BA1-EC6911384A01}"/>
              </a:ext>
            </a:extLst>
          </p:cNvPr>
          <p:cNvSpPr/>
          <p:nvPr/>
        </p:nvSpPr>
        <p:spPr>
          <a:xfrm>
            <a:off x="9290063" y="1382705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QnA </a:t>
            </a:r>
          </a:p>
          <a:p>
            <a:pPr algn="ctr"/>
            <a:r>
              <a:rPr lang="ko-KR" altLang="en-US" b="1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AB2055F-FDB6-EF87-3671-A2F76C2717A0}"/>
              </a:ext>
            </a:extLst>
          </p:cNvPr>
          <p:cNvSpPr/>
          <p:nvPr/>
        </p:nvSpPr>
        <p:spPr>
          <a:xfrm>
            <a:off x="10180461" y="3074779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QnA </a:t>
            </a:r>
          </a:p>
          <a:p>
            <a:pPr algn="ctr"/>
            <a:r>
              <a:rPr lang="ko-KR" altLang="en-US" b="1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B395DB1-F977-00F6-89AE-E48EE36D2824}"/>
              </a:ext>
            </a:extLst>
          </p:cNvPr>
          <p:cNvSpPr/>
          <p:nvPr/>
        </p:nvSpPr>
        <p:spPr>
          <a:xfrm>
            <a:off x="9034841" y="4766853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댓글 등록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75AAE77-5F8A-C07A-1186-C4496884EB53}"/>
              </a:ext>
            </a:extLst>
          </p:cNvPr>
          <p:cNvSpPr/>
          <p:nvPr/>
        </p:nvSpPr>
        <p:spPr>
          <a:xfrm>
            <a:off x="6053836" y="5599605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댓글 수정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1618059-AB5D-0BE3-BA7C-C0F4744178C5}"/>
              </a:ext>
            </a:extLst>
          </p:cNvPr>
          <p:cNvSpPr/>
          <p:nvPr/>
        </p:nvSpPr>
        <p:spPr>
          <a:xfrm>
            <a:off x="3157160" y="5471252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댓글 삭제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14188EE-E0E2-E4D2-2F06-35AAE4C2B8F3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819186" y="3545544"/>
            <a:ext cx="4480791" cy="2218580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E115F9E-7278-BD58-5E75-224447E7D8AF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1819186" y="3545544"/>
            <a:ext cx="2178351" cy="1925708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49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D4AD14-753E-DB7A-EA4A-4F01754DCE58}"/>
              </a:ext>
            </a:extLst>
          </p:cNvPr>
          <p:cNvGrpSpPr/>
          <p:nvPr/>
        </p:nvGrpSpPr>
        <p:grpSpPr>
          <a:xfrm>
            <a:off x="542526" y="2659296"/>
            <a:ext cx="1001485" cy="1992552"/>
            <a:chOff x="496389" y="461554"/>
            <a:chExt cx="1375954" cy="285423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EABD9C8-9049-3150-A3D2-66E79B973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240" y="1149532"/>
              <a:ext cx="8709" cy="11146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64BB3EF-D3BF-8A50-3BBE-31DE60F1B856}"/>
                </a:ext>
              </a:extLst>
            </p:cNvPr>
            <p:cNvCxnSpPr/>
            <p:nvPr/>
          </p:nvCxnSpPr>
          <p:spPr>
            <a:xfrm>
              <a:off x="496389" y="1567543"/>
              <a:ext cx="137595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31E7137-F988-41EA-BA17-8287E3F069A6}"/>
                </a:ext>
              </a:extLst>
            </p:cNvPr>
            <p:cNvCxnSpPr/>
            <p:nvPr/>
          </p:nvCxnSpPr>
          <p:spPr>
            <a:xfrm flipH="1">
              <a:off x="705395" y="2264229"/>
              <a:ext cx="452845" cy="4093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6D4BEB1-A518-DC03-6CCE-69228B991FE7}"/>
                </a:ext>
              </a:extLst>
            </p:cNvPr>
            <p:cNvCxnSpPr/>
            <p:nvPr/>
          </p:nvCxnSpPr>
          <p:spPr>
            <a:xfrm>
              <a:off x="1158240" y="2264229"/>
              <a:ext cx="539931" cy="4180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6F4EA3A-19D1-6882-D0C0-DE488EA50078}"/>
                </a:ext>
              </a:extLst>
            </p:cNvPr>
            <p:cNvSpPr/>
            <p:nvPr/>
          </p:nvSpPr>
          <p:spPr>
            <a:xfrm>
              <a:off x="853440" y="461554"/>
              <a:ext cx="661851" cy="687977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2C42B3-A2F8-0AE5-A21D-6512E10453C0}"/>
                </a:ext>
              </a:extLst>
            </p:cNvPr>
            <p:cNvSpPr txBox="1"/>
            <p:nvPr/>
          </p:nvSpPr>
          <p:spPr>
            <a:xfrm>
              <a:off x="496389" y="2786742"/>
              <a:ext cx="1375954" cy="52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사용자</a:t>
              </a:r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6567580-2652-22B6-F7AD-57B919DA9B65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1819186" y="1106800"/>
            <a:ext cx="3800611" cy="2421642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803D11F5-E09E-E3A5-CE9D-DB015E6B5B76}"/>
              </a:ext>
            </a:extLst>
          </p:cNvPr>
          <p:cNvSpPr/>
          <p:nvPr/>
        </p:nvSpPr>
        <p:spPr>
          <a:xfrm>
            <a:off x="3380980" y="128909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내 주변 매물</a:t>
            </a:r>
            <a:r>
              <a:rPr lang="en-US" altLang="ko-KR" sz="1200" b="1">
                <a:solidFill>
                  <a:schemeClr val="tx1"/>
                </a:solidFill>
              </a:rPr>
              <a:t>, </a:t>
            </a:r>
            <a:r>
              <a:rPr lang="ko-KR" altLang="en-US" sz="1200" b="1">
                <a:solidFill>
                  <a:schemeClr val="tx1"/>
                </a:solidFill>
              </a:rPr>
              <a:t>상권 정보 조회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4623632-2F1A-559D-E5A8-7D7698C0946F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1819186" y="1364925"/>
            <a:ext cx="5793428" cy="2156374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E772298-6608-3C0A-135B-D2CE73FF4532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1819186" y="1613704"/>
            <a:ext cx="7442961" cy="1914738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C9DB192-005B-079F-0E8E-E20188552A04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1812847" y="2736674"/>
            <a:ext cx="8578290" cy="801727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9E01A27-AF90-8B1E-C15A-F6F2EE88959D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1812847" y="690612"/>
            <a:ext cx="1568133" cy="2830687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14188EE-E0E2-E4D2-2F06-35AAE4C2B8F3}"/>
              </a:ext>
            </a:extLst>
          </p:cNvPr>
          <p:cNvCxnSpPr>
            <a:cxnSpLocks/>
          </p:cNvCxnSpPr>
          <p:nvPr/>
        </p:nvCxnSpPr>
        <p:spPr>
          <a:xfrm>
            <a:off x="1819186" y="3545544"/>
            <a:ext cx="4480791" cy="2218580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E115F9E-7278-BD58-5E75-224447E7D8A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1819186" y="3545544"/>
            <a:ext cx="6482965" cy="2155441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7FC0A331-0F09-3F21-667C-9FBDD2495630}"/>
              </a:ext>
            </a:extLst>
          </p:cNvPr>
          <p:cNvSpPr/>
          <p:nvPr/>
        </p:nvSpPr>
        <p:spPr>
          <a:xfrm>
            <a:off x="5373656" y="147913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검색어로 매물 검색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99BB46E-EDD5-9548-C160-5F791AD6415F}"/>
              </a:ext>
            </a:extLst>
          </p:cNvPr>
          <p:cNvSpPr/>
          <p:nvPr/>
        </p:nvSpPr>
        <p:spPr>
          <a:xfrm>
            <a:off x="7366473" y="406038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지하철 역 검색으로 매물 조회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4EC8F7F-3FDE-C24F-96C8-303F8B386284}"/>
              </a:ext>
            </a:extLst>
          </p:cNvPr>
          <p:cNvSpPr/>
          <p:nvPr/>
        </p:nvSpPr>
        <p:spPr>
          <a:xfrm>
            <a:off x="9262147" y="1052001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내 관심 목록 조회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0FABE25-4D8D-E6A5-901A-2B3B5A357FDE}"/>
              </a:ext>
            </a:extLst>
          </p:cNvPr>
          <p:cNvSpPr/>
          <p:nvPr/>
        </p:nvSpPr>
        <p:spPr>
          <a:xfrm>
            <a:off x="10391137" y="2174971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사용자 추천 </a:t>
            </a:r>
            <a:endParaRPr lang="en-US" altLang="ko-KR" sz="1200" b="1">
              <a:solidFill>
                <a:schemeClr val="tx1"/>
              </a:solidFill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매물 조회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5D53BF5-EF89-635A-DDD0-5D7DCB8E2075}"/>
              </a:ext>
            </a:extLst>
          </p:cNvPr>
          <p:cNvSpPr/>
          <p:nvPr/>
        </p:nvSpPr>
        <p:spPr>
          <a:xfrm>
            <a:off x="10372814" y="3435537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매물 상세정보 조회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31740E9-A09C-F13F-C8E0-FA4F4EBB305B}"/>
              </a:ext>
            </a:extLst>
          </p:cNvPr>
          <p:cNvSpPr/>
          <p:nvPr/>
        </p:nvSpPr>
        <p:spPr>
          <a:xfrm>
            <a:off x="9561896" y="4766853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키워드 선택을 통한 상권 정보 조회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BD25618-A56A-7ED1-A166-933134680F0E}"/>
              </a:ext>
            </a:extLst>
          </p:cNvPr>
          <p:cNvSpPr/>
          <p:nvPr/>
        </p:nvSpPr>
        <p:spPr>
          <a:xfrm>
            <a:off x="8056010" y="5536466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주변 병원 정보 조회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BD56A2B-51C7-2E47-DEC7-6E1C46E3620F}"/>
              </a:ext>
            </a:extLst>
          </p:cNvPr>
          <p:cNvSpPr/>
          <p:nvPr/>
        </p:nvSpPr>
        <p:spPr>
          <a:xfrm>
            <a:off x="5870158" y="5663190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범위 지정을 통한 상권 정보 조회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A082F3E-11E3-5962-14EC-9DE0BC295AD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873613" y="3535585"/>
            <a:ext cx="7934424" cy="1395787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5B54CE2-12AA-DA4E-2E1F-66ECCD50EED0}"/>
              </a:ext>
            </a:extLst>
          </p:cNvPr>
          <p:cNvCxnSpPr>
            <a:cxnSpLocks/>
          </p:cNvCxnSpPr>
          <p:nvPr/>
        </p:nvCxnSpPr>
        <p:spPr>
          <a:xfrm>
            <a:off x="1848909" y="3535585"/>
            <a:ext cx="8520355" cy="394360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C2290620-D1E6-1509-E777-20D0FAF44190}"/>
              </a:ext>
            </a:extLst>
          </p:cNvPr>
          <p:cNvSpPr/>
          <p:nvPr/>
        </p:nvSpPr>
        <p:spPr>
          <a:xfrm>
            <a:off x="3840272" y="5593204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내 관심 매물 등록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61366AC-3F77-D33C-B098-6BBD52EBF46C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822736" y="3521299"/>
            <a:ext cx="2263677" cy="2236424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7666356-8FD0-A897-CC49-358F22F6E370}"/>
              </a:ext>
            </a:extLst>
          </p:cNvPr>
          <p:cNvSpPr/>
          <p:nvPr/>
        </p:nvSpPr>
        <p:spPr>
          <a:xfrm>
            <a:off x="1906969" y="5493075"/>
            <a:ext cx="1680754" cy="1123406"/>
          </a:xfrm>
          <a:prstGeom prst="ellipse">
            <a:avLst/>
          </a:prstGeom>
          <a:solidFill>
            <a:srgbClr val="BDFFF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추천 매물</a:t>
            </a:r>
            <a:endParaRPr lang="en-US" altLang="ko-KR" sz="1200" b="1">
              <a:solidFill>
                <a:schemeClr val="tx1"/>
              </a:solidFill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 리스트 조회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CAFFCC0-AB26-DE71-3F20-053585D2AEE3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1845359" y="3563063"/>
            <a:ext cx="901987" cy="1930012"/>
          </a:xfrm>
          <a:prstGeom prst="straightConnector1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18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3235356-69D5-4034-A057-6EE7555EAAFA}"/>
              </a:ext>
            </a:extLst>
          </p:cNvPr>
          <p:cNvSpPr/>
          <p:nvPr/>
        </p:nvSpPr>
        <p:spPr>
          <a:xfrm>
            <a:off x="87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12B937D-D8E0-4246-B084-105437E6667A}"/>
              </a:ext>
            </a:extLst>
          </p:cNvPr>
          <p:cNvSpPr/>
          <p:nvPr/>
        </p:nvSpPr>
        <p:spPr>
          <a:xfrm>
            <a:off x="468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A3E022-7941-4334-8E7A-BB213D05143E}"/>
              </a:ext>
            </a:extLst>
          </p:cNvPr>
          <p:cNvSpPr/>
          <p:nvPr/>
        </p:nvSpPr>
        <p:spPr>
          <a:xfrm>
            <a:off x="849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거품기 단색으로 채워진">
            <a:extLst>
              <a:ext uri="{FF2B5EF4-FFF2-40B4-BE49-F238E27FC236}">
                <a16:creationId xmlns:a16="http://schemas.microsoft.com/office/drawing/2014/main" id="{847EF3A6-A9C8-4280-A9FD-14E6970BD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589" y="2455318"/>
            <a:ext cx="1846983" cy="1846983"/>
          </a:xfrm>
          <a:prstGeom prst="rect">
            <a:avLst/>
          </a:prstGeom>
        </p:spPr>
      </p:pic>
      <p:pic>
        <p:nvPicPr>
          <p:cNvPr id="17" name="그래픽 16" descr="여성 요리사 단색으로 채워진">
            <a:extLst>
              <a:ext uri="{FF2B5EF4-FFF2-40B4-BE49-F238E27FC236}">
                <a16:creationId xmlns:a16="http://schemas.microsoft.com/office/drawing/2014/main" id="{CE2BA5AA-2671-4A3B-989D-6A1C82626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3118" y="2468018"/>
            <a:ext cx="1921964" cy="1921964"/>
          </a:xfrm>
          <a:prstGeom prst="rect">
            <a:avLst/>
          </a:prstGeom>
        </p:spPr>
      </p:pic>
      <p:pic>
        <p:nvPicPr>
          <p:cNvPr id="18" name="그래픽 17" descr="연어알 초밥 단색으로 채워진">
            <a:extLst>
              <a:ext uri="{FF2B5EF4-FFF2-40B4-BE49-F238E27FC236}">
                <a16:creationId xmlns:a16="http://schemas.microsoft.com/office/drawing/2014/main" id="{DDD76F32-0B7F-49A7-90E9-3618C3D12E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74116" y="2321420"/>
            <a:ext cx="2142136" cy="2142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F90E45-7EFC-4A6E-AF9A-035B5C8380B9}"/>
              </a:ext>
            </a:extLst>
          </p:cNvPr>
          <p:cNvSpPr txBox="1"/>
          <p:nvPr/>
        </p:nvSpPr>
        <p:spPr>
          <a:xfrm>
            <a:off x="1188290" y="5351804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7FD2E-5E1E-4EC7-9C93-E847A2DBE866}"/>
              </a:ext>
            </a:extLst>
          </p:cNvPr>
          <p:cNvSpPr txBox="1"/>
          <p:nvPr/>
        </p:nvSpPr>
        <p:spPr>
          <a:xfrm>
            <a:off x="5036273" y="5351803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57F1E-3D5E-4B72-844F-91E18F5A1737}"/>
              </a:ext>
            </a:extLst>
          </p:cNvPr>
          <p:cNvSpPr txBox="1"/>
          <p:nvPr/>
        </p:nvSpPr>
        <p:spPr>
          <a:xfrm>
            <a:off x="8884257" y="5351802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578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97E31C35-4F8B-4699-AF96-57B052625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04810"/>
              </p:ext>
            </p:extLst>
          </p:nvPr>
        </p:nvGraphicFramePr>
        <p:xfrm>
          <a:off x="182383" y="1643806"/>
          <a:ext cx="5913617" cy="4328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0A089733-AB73-402F-B56B-8DF28AF3219E}"/>
              </a:ext>
            </a:extLst>
          </p:cNvPr>
          <p:cNvSpPr/>
          <p:nvPr/>
        </p:nvSpPr>
        <p:spPr>
          <a:xfrm>
            <a:off x="6680794" y="1418856"/>
            <a:ext cx="4996777" cy="45538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12AD8F-AC5F-4B40-A5F8-01949BD6F71C}"/>
              </a:ext>
            </a:extLst>
          </p:cNvPr>
          <p:cNvSpPr txBox="1"/>
          <p:nvPr/>
        </p:nvSpPr>
        <p:spPr>
          <a:xfrm>
            <a:off x="7032882" y="2957581"/>
            <a:ext cx="4292599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ㅇㅇㅇㅇㅇ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F23059-22E1-4575-A4C8-491FDE52F729}"/>
              </a:ext>
            </a:extLst>
          </p:cNvPr>
          <p:cNvSpPr txBox="1"/>
          <p:nvPr/>
        </p:nvSpPr>
        <p:spPr>
          <a:xfrm>
            <a:off x="7010400" y="1806685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FCB64A6-B7C6-4132-81CF-0CB7CCCDC543}"/>
              </a:ext>
            </a:extLst>
          </p:cNvPr>
          <p:cNvCxnSpPr>
            <a:cxnSpLocks/>
          </p:cNvCxnSpPr>
          <p:nvPr/>
        </p:nvCxnSpPr>
        <p:spPr>
          <a:xfrm>
            <a:off x="7010400" y="2676926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20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7FBFD669-ADA1-4E4C-B128-FD9431256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23760"/>
              </p:ext>
            </p:extLst>
          </p:nvPr>
        </p:nvGraphicFramePr>
        <p:xfrm>
          <a:off x="838841" y="1709047"/>
          <a:ext cx="10940904" cy="4263656"/>
        </p:xfrm>
        <a:graphic>
          <a:graphicData uri="http://schemas.openxmlformats.org/drawingml/2006/table">
            <a:tbl>
              <a:tblPr firstRow="1" firstCol="1" lastRow="1" bandRow="1">
                <a:tableStyleId>{EB344D84-9AFB-497E-A393-DC336BA19D2E}</a:tableStyleId>
              </a:tblPr>
              <a:tblGrid>
                <a:gridCol w="2735226">
                  <a:extLst>
                    <a:ext uri="{9D8B030D-6E8A-4147-A177-3AD203B41FA5}">
                      <a16:colId xmlns:a16="http://schemas.microsoft.com/office/drawing/2014/main" val="1671139775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208843714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3588163212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2773494177"/>
                    </a:ext>
                  </a:extLst>
                </a:gridCol>
              </a:tblGrid>
              <a:tr h="810956">
                <a:tc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571101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08949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36695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06954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40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23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792C7F-A62D-4669-B648-E97BA09515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531" y="1119729"/>
            <a:ext cx="4901267" cy="55139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A3464C-4011-4B07-8DD7-B607CE1549E0}"/>
              </a:ext>
            </a:extLst>
          </p:cNvPr>
          <p:cNvSpPr/>
          <p:nvPr/>
        </p:nvSpPr>
        <p:spPr>
          <a:xfrm>
            <a:off x="6311903" y="1117724"/>
            <a:ext cx="2298700" cy="7312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668D0E3-5155-4361-9492-9A2B5E6BDC99}"/>
              </a:ext>
            </a:extLst>
          </p:cNvPr>
          <p:cNvCxnSpPr>
            <a:cxnSpLocks/>
          </p:cNvCxnSpPr>
          <p:nvPr/>
        </p:nvCxnSpPr>
        <p:spPr>
          <a:xfrm>
            <a:off x="6299203" y="2070100"/>
            <a:ext cx="572334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687E1D8-85E4-406A-AE7F-75C3A160A752}"/>
              </a:ext>
            </a:extLst>
          </p:cNvPr>
          <p:cNvCxnSpPr>
            <a:cxnSpLocks/>
          </p:cNvCxnSpPr>
          <p:nvPr/>
        </p:nvCxnSpPr>
        <p:spPr>
          <a:xfrm>
            <a:off x="8966202" y="2070100"/>
            <a:ext cx="0" cy="414020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CB88B2-AD62-4CF7-8241-136425A8EA12}"/>
              </a:ext>
            </a:extLst>
          </p:cNvPr>
          <p:cNvSpPr txBox="1"/>
          <p:nvPr/>
        </p:nvSpPr>
        <p:spPr>
          <a:xfrm>
            <a:off x="6679628" y="1265215"/>
            <a:ext cx="156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1</a:t>
            </a:r>
            <a:r>
              <a:rPr lang="ko-KR" altLang="en-US" sz="2400" dirty="0"/>
              <a:t>인분 기준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145F8B-CE90-41CB-B0B8-CA724745593F}"/>
              </a:ext>
            </a:extLst>
          </p:cNvPr>
          <p:cNvSpPr txBox="1"/>
          <p:nvPr/>
        </p:nvSpPr>
        <p:spPr>
          <a:xfrm>
            <a:off x="6272304" y="2332905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주재료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EC9C8-950F-42FF-985D-65F02289A1EE}"/>
              </a:ext>
            </a:extLst>
          </p:cNvPr>
          <p:cNvSpPr txBox="1"/>
          <p:nvPr/>
        </p:nvSpPr>
        <p:spPr>
          <a:xfrm>
            <a:off x="9210187" y="2332905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부재료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639926-A812-45D0-878C-35539435A613}"/>
              </a:ext>
            </a:extLst>
          </p:cNvPr>
          <p:cNvCxnSpPr>
            <a:cxnSpLocks/>
          </p:cNvCxnSpPr>
          <p:nvPr/>
        </p:nvCxnSpPr>
        <p:spPr>
          <a:xfrm flipH="1">
            <a:off x="8949156" y="4201794"/>
            <a:ext cx="307339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48FA2F-0FC4-4D5A-9B49-1D11864D25E6}"/>
              </a:ext>
            </a:extLst>
          </p:cNvPr>
          <p:cNvSpPr txBox="1"/>
          <p:nvPr/>
        </p:nvSpPr>
        <p:spPr>
          <a:xfrm>
            <a:off x="9210187" y="447484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양념장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0010-BF79-4160-B099-203E90BD22DD}"/>
              </a:ext>
            </a:extLst>
          </p:cNvPr>
          <p:cNvSpPr txBox="1"/>
          <p:nvPr/>
        </p:nvSpPr>
        <p:spPr>
          <a:xfrm>
            <a:off x="6311903" y="3033775"/>
            <a:ext cx="1268296" cy="3183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  <a:endParaRPr lang="en-US" altLang="ko-KR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  <a:endParaRPr lang="en-US" altLang="ko-KR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F370F2-A25F-4012-BE55-CF769414EA67}"/>
              </a:ext>
            </a:extLst>
          </p:cNvPr>
          <p:cNvSpPr txBox="1"/>
          <p:nvPr/>
        </p:nvSpPr>
        <p:spPr>
          <a:xfrm>
            <a:off x="9160877" y="2797644"/>
            <a:ext cx="1172116" cy="1105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  <a:endParaRPr lang="en-US" altLang="ko-KR" spc="-150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54E7A-B068-485C-B84C-33D338E35982}"/>
              </a:ext>
            </a:extLst>
          </p:cNvPr>
          <p:cNvSpPr txBox="1"/>
          <p:nvPr/>
        </p:nvSpPr>
        <p:spPr>
          <a:xfrm>
            <a:off x="9160877" y="4984691"/>
            <a:ext cx="1172116" cy="1105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  <a:endParaRPr lang="en-US" altLang="ko-KR" spc="-150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</p:txBody>
      </p:sp>
    </p:spTree>
    <p:extLst>
      <p:ext uri="{BB962C8B-B14F-4D97-AF65-F5344CB8AC3E}">
        <p14:creationId xmlns:p14="http://schemas.microsoft.com/office/powerpoint/2010/main" val="391531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5AADD3E4-1A33-40E3-9E0C-F979FA92B1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9423" y="0"/>
            <a:ext cx="6096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1437C-A83D-4754-958E-83429251A8A1}"/>
              </a:ext>
            </a:extLst>
          </p:cNvPr>
          <p:cNvGrpSpPr/>
          <p:nvPr/>
        </p:nvGrpSpPr>
        <p:grpSpPr>
          <a:xfrm>
            <a:off x="318977" y="1275385"/>
            <a:ext cx="5528930" cy="5232095"/>
            <a:chOff x="6305107" y="1086004"/>
            <a:chExt cx="5717445" cy="541048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B3BA3BD-916B-40B0-83CA-80AC2F62F5EB}"/>
                </a:ext>
              </a:extLst>
            </p:cNvPr>
            <p:cNvSpPr/>
            <p:nvPr/>
          </p:nvSpPr>
          <p:spPr>
            <a:xfrm>
              <a:off x="6305107" y="1086004"/>
              <a:ext cx="5717445" cy="5410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44" name="차트 43">
              <a:extLst>
                <a:ext uri="{FF2B5EF4-FFF2-40B4-BE49-F238E27FC236}">
                  <a16:creationId xmlns:a16="http://schemas.microsoft.com/office/drawing/2014/main" id="{9EEF4AEE-5F28-4931-9EE3-B888498C46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11068359"/>
                </p:ext>
              </p:extLst>
            </p:nvPr>
          </p:nvGraphicFramePr>
          <p:xfrm>
            <a:off x="6634770" y="2132491"/>
            <a:ext cx="5220289" cy="34801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AB1BC8F-85B8-4D71-8A87-68085E937E79}"/>
                </a:ext>
              </a:extLst>
            </p:cNvPr>
            <p:cNvSpPr txBox="1"/>
            <p:nvPr/>
          </p:nvSpPr>
          <p:spPr>
            <a:xfrm>
              <a:off x="6534470" y="6022683"/>
              <a:ext cx="16401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자료 출처</a:t>
              </a:r>
              <a:r>
                <a:rPr lang="en-US" altLang="ko-KR" sz="1100" dirty="0"/>
                <a:t>: XXXYYYZZZ</a:t>
              </a:r>
              <a:endParaRPr lang="ko-KR" altLang="en-US" sz="11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EF103C-BB67-4336-B8F0-C7E730EBA343}"/>
                </a:ext>
              </a:extLst>
            </p:cNvPr>
            <p:cNvSpPr txBox="1"/>
            <p:nvPr/>
          </p:nvSpPr>
          <p:spPr>
            <a:xfrm>
              <a:off x="8531797" y="1358235"/>
              <a:ext cx="1437522" cy="541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차트 제목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D1EE01-C285-433D-A524-8DBE66DEC917}"/>
                </a:ext>
              </a:extLst>
            </p:cNvPr>
            <p:cNvSpPr txBox="1"/>
            <p:nvPr/>
          </p:nvSpPr>
          <p:spPr>
            <a:xfrm>
              <a:off x="10874523" y="5612684"/>
              <a:ext cx="8130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/>
                <a:t>단위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억 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07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E32F6A-F6B0-490B-AD88-2ACA95D9F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1BCDA2-C048-4033-8AE0-4D621099E60C}"/>
              </a:ext>
            </a:extLst>
          </p:cNvPr>
          <p:cNvSpPr txBox="1"/>
          <p:nvPr/>
        </p:nvSpPr>
        <p:spPr>
          <a:xfrm>
            <a:off x="686506" y="747569"/>
            <a:ext cx="1081898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b="1" dirty="0">
                <a:solidFill>
                  <a:schemeClr val="accent1"/>
                </a:solidFill>
              </a:rPr>
              <a:t>[        ]</a:t>
            </a:r>
            <a:endParaRPr lang="ko-KR" altLang="en-US" sz="28700" b="1" dirty="0">
              <a:solidFill>
                <a:schemeClr val="accent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1BF813-CF5A-4768-B9C8-059E11B7B22A}"/>
              </a:ext>
            </a:extLst>
          </p:cNvPr>
          <p:cNvGrpSpPr/>
          <p:nvPr/>
        </p:nvGrpSpPr>
        <p:grpSpPr>
          <a:xfrm>
            <a:off x="3619499" y="2592388"/>
            <a:ext cx="4953000" cy="1600200"/>
            <a:chOff x="3619499" y="2628900"/>
            <a:chExt cx="4953000" cy="16002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3D55FC-0DA7-491E-BCEF-523D2B5443B9}"/>
                </a:ext>
              </a:extLst>
            </p:cNvPr>
            <p:cNvSpPr/>
            <p:nvPr/>
          </p:nvSpPr>
          <p:spPr>
            <a:xfrm>
              <a:off x="3619499" y="2628900"/>
              <a:ext cx="49530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320B7B-7AB4-49B4-BB9F-042CA4A9CB7F}"/>
                </a:ext>
              </a:extLst>
            </p:cNvPr>
            <p:cNvSpPr txBox="1"/>
            <p:nvPr/>
          </p:nvSpPr>
          <p:spPr>
            <a:xfrm>
              <a:off x="4246776" y="3038545"/>
              <a:ext cx="36984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91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B4D1BA-6245-48BF-BDAC-9B6A23270A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AF228B2-91D4-497A-B748-94F586FE63E6}"/>
              </a:ext>
            </a:extLst>
          </p:cNvPr>
          <p:cNvGrpSpPr/>
          <p:nvPr/>
        </p:nvGrpSpPr>
        <p:grpSpPr>
          <a:xfrm>
            <a:off x="3690353" y="5075321"/>
            <a:ext cx="4811294" cy="1203158"/>
            <a:chOff x="914401" y="3801979"/>
            <a:chExt cx="10282988" cy="120315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9E55DC6-97C8-414E-AE32-5605F11DDB71}"/>
                </a:ext>
              </a:extLst>
            </p:cNvPr>
            <p:cNvSpPr/>
            <p:nvPr/>
          </p:nvSpPr>
          <p:spPr>
            <a:xfrm>
              <a:off x="914401" y="3801979"/>
              <a:ext cx="10282988" cy="12031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3B942C-404D-4371-A035-F4F1AB53118C}"/>
                </a:ext>
              </a:extLst>
            </p:cNvPr>
            <p:cNvSpPr txBox="1"/>
            <p:nvPr/>
          </p:nvSpPr>
          <p:spPr>
            <a:xfrm>
              <a:off x="914401" y="4018837"/>
              <a:ext cx="102829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33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핵심 키워드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5F4DEA0-BF0B-4408-91DD-3CF4F4DFDCBE}"/>
              </a:ext>
            </a:extLst>
          </p:cNvPr>
          <p:cNvGrpSpPr/>
          <p:nvPr/>
        </p:nvGrpSpPr>
        <p:grpSpPr>
          <a:xfrm>
            <a:off x="1092199" y="1641061"/>
            <a:ext cx="4501437" cy="1003299"/>
            <a:chOff x="1092200" y="1562100"/>
            <a:chExt cx="11683124" cy="10032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D8AC20-0B23-4649-A5E1-F75449CEDC71}"/>
                </a:ext>
              </a:extLst>
            </p:cNvPr>
            <p:cNvSpPr/>
            <p:nvPr/>
          </p:nvSpPr>
          <p:spPr>
            <a:xfrm>
              <a:off x="1092200" y="1562100"/>
              <a:ext cx="11230898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678BA4-3538-4D02-B240-36DF6E37B2AF}"/>
                </a:ext>
              </a:extLst>
            </p:cNvPr>
            <p:cNvSpPr txBox="1"/>
            <p:nvPr/>
          </p:nvSpPr>
          <p:spPr>
            <a:xfrm>
              <a:off x="2205319" y="1832916"/>
              <a:ext cx="10570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# </a:t>
              </a:r>
              <a:r>
                <a:rPr lang="ko-KR" altLang="en-US" sz="2000" b="1" i="0" dirty="0">
                  <a:solidFill>
                    <a:srgbClr val="555555"/>
                  </a:solidFill>
                  <a:effectLst/>
                  <a:latin typeface="Spoqa Han Sans"/>
                </a:rPr>
                <a:t>사용자 기반 협업 필터링    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519C9B-4CE0-40E9-8D60-FAB9133144CF}"/>
              </a:ext>
            </a:extLst>
          </p:cNvPr>
          <p:cNvGrpSpPr/>
          <p:nvPr/>
        </p:nvGrpSpPr>
        <p:grpSpPr>
          <a:xfrm>
            <a:off x="1092200" y="3209039"/>
            <a:ext cx="4327197" cy="1003299"/>
            <a:chOff x="1092200" y="1562100"/>
            <a:chExt cx="5003800" cy="100329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9DBA68-9C61-4218-BF5F-B4F65A97CAD2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2AA9AB-5CF9-4D74-A180-2781E5437864}"/>
                </a:ext>
              </a:extLst>
            </p:cNvPr>
            <p:cNvSpPr txBox="1"/>
            <p:nvPr/>
          </p:nvSpPr>
          <p:spPr>
            <a:xfrm>
              <a:off x="1266117" y="1863693"/>
              <a:ext cx="47147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맞춤 주변 상권 정보 제공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638613A-DFDA-4C9A-A067-2324DF32C513}"/>
              </a:ext>
            </a:extLst>
          </p:cNvPr>
          <p:cNvGrpSpPr/>
          <p:nvPr/>
        </p:nvGrpSpPr>
        <p:grpSpPr>
          <a:xfrm>
            <a:off x="1092200" y="4777017"/>
            <a:ext cx="4327197" cy="1003299"/>
            <a:chOff x="1092200" y="1562100"/>
            <a:chExt cx="5003800" cy="100329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783FD29-ED3D-454F-A3AC-E298175622C9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58976-09D8-48F2-9240-13D28FB90849}"/>
                </a:ext>
              </a:extLst>
            </p:cNvPr>
            <p:cNvSpPr txBox="1"/>
            <p:nvPr/>
          </p:nvSpPr>
          <p:spPr>
            <a:xfrm>
              <a:off x="1346708" y="1857513"/>
              <a:ext cx="44901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편의성을 고려한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UI/UX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D478F1-E473-E9B3-F34C-C150843247F8}"/>
              </a:ext>
            </a:extLst>
          </p:cNvPr>
          <p:cNvSpPr txBox="1"/>
          <p:nvPr/>
        </p:nvSpPr>
        <p:spPr>
          <a:xfrm>
            <a:off x="1576093" y="4321532"/>
            <a:ext cx="335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원하는 정보 맞춤 제공 서비스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BD0896-4252-DA1C-40F9-29D40CF6CBAE}"/>
              </a:ext>
            </a:extLst>
          </p:cNvPr>
          <p:cNvSpPr txBox="1"/>
          <p:nvPr/>
        </p:nvSpPr>
        <p:spPr>
          <a:xfrm>
            <a:off x="2064101" y="5928024"/>
            <a:ext cx="3243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직관적이고 친숙한 디자인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76FFFA-A04F-249E-75B0-D7C29A0EDE81}"/>
              </a:ext>
            </a:extLst>
          </p:cNvPr>
          <p:cNvSpPr txBox="1"/>
          <p:nvPr/>
        </p:nvSpPr>
        <p:spPr>
          <a:xfrm>
            <a:off x="1318087" y="2774701"/>
            <a:ext cx="6101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i="0" dirty="0">
                <a:solidFill>
                  <a:srgbClr val="555555"/>
                </a:solidFill>
                <a:effectLst/>
                <a:latin typeface="Spoqa Han Sans"/>
              </a:rPr>
              <a:t>유사한 사용자들이 선호하는 매물 추천 서비스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5EDACC-EF72-A07D-23FA-028A1097D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70" y="1514868"/>
            <a:ext cx="4610743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365F11-AE6B-4260-ACF6-001E073CCE6F}"/>
              </a:ext>
            </a:extLst>
          </p:cNvPr>
          <p:cNvSpPr/>
          <p:nvPr/>
        </p:nvSpPr>
        <p:spPr>
          <a:xfrm>
            <a:off x="1315530" y="1579659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845A78-8E3F-4E40-92F8-9D2685624598}"/>
              </a:ext>
            </a:extLst>
          </p:cNvPr>
          <p:cNvSpPr/>
          <p:nvPr/>
        </p:nvSpPr>
        <p:spPr>
          <a:xfrm>
            <a:off x="6237778" y="1579659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E32481-9DFB-4CBB-ADC7-16A1435FE597}"/>
              </a:ext>
            </a:extLst>
          </p:cNvPr>
          <p:cNvSpPr/>
          <p:nvPr/>
        </p:nvSpPr>
        <p:spPr>
          <a:xfrm>
            <a:off x="1315530" y="3964440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2FFA3A-ABDF-4CFB-A5BF-F2C14FE91C12}"/>
              </a:ext>
            </a:extLst>
          </p:cNvPr>
          <p:cNvSpPr/>
          <p:nvPr/>
        </p:nvSpPr>
        <p:spPr>
          <a:xfrm>
            <a:off x="6237778" y="3964440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E0DF15-2552-485F-A40C-334384032EC1}"/>
              </a:ext>
            </a:extLst>
          </p:cNvPr>
          <p:cNvSpPr/>
          <p:nvPr/>
        </p:nvSpPr>
        <p:spPr>
          <a:xfrm>
            <a:off x="5424042" y="3202997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852A5F-5B5E-4570-882F-838913B67D37}"/>
              </a:ext>
            </a:extLst>
          </p:cNvPr>
          <p:cNvSpPr/>
          <p:nvPr/>
        </p:nvSpPr>
        <p:spPr>
          <a:xfrm>
            <a:off x="6226220" y="3202997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3E89C0-663B-499C-83DE-038CFBB438E9}"/>
              </a:ext>
            </a:extLst>
          </p:cNvPr>
          <p:cNvSpPr/>
          <p:nvPr/>
        </p:nvSpPr>
        <p:spPr>
          <a:xfrm>
            <a:off x="5424042" y="3959002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899A6C-03EB-4C1D-98E4-85E3D864A920}"/>
              </a:ext>
            </a:extLst>
          </p:cNvPr>
          <p:cNvSpPr/>
          <p:nvPr/>
        </p:nvSpPr>
        <p:spPr>
          <a:xfrm>
            <a:off x="6226221" y="3959002"/>
            <a:ext cx="499254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CF7FCA-514F-4108-8D5C-4CCD4237DB79}"/>
              </a:ext>
            </a:extLst>
          </p:cNvPr>
          <p:cNvSpPr txBox="1"/>
          <p:nvPr/>
        </p:nvSpPr>
        <p:spPr>
          <a:xfrm>
            <a:off x="5474134" y="3222013"/>
            <a:ext cx="389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32B7F-2F03-4B60-91E2-A49CD813C49D}"/>
              </a:ext>
            </a:extLst>
          </p:cNvPr>
          <p:cNvSpPr txBox="1"/>
          <p:nvPr/>
        </p:nvSpPr>
        <p:spPr>
          <a:xfrm>
            <a:off x="6250664" y="3222013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8FA0BC-5F88-4DCD-93AA-4357870826C1}"/>
              </a:ext>
            </a:extLst>
          </p:cNvPr>
          <p:cNvSpPr txBox="1"/>
          <p:nvPr/>
        </p:nvSpPr>
        <p:spPr>
          <a:xfrm>
            <a:off x="5463974" y="397932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958B54-673A-433B-88D0-22853F0D541A}"/>
              </a:ext>
            </a:extLst>
          </p:cNvPr>
          <p:cNvSpPr txBox="1"/>
          <p:nvPr/>
        </p:nvSpPr>
        <p:spPr>
          <a:xfrm>
            <a:off x="6291304" y="397932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8C37DCC-AC39-4808-8A71-4D3829024DB4}"/>
              </a:ext>
            </a:extLst>
          </p:cNvPr>
          <p:cNvGrpSpPr/>
          <p:nvPr/>
        </p:nvGrpSpPr>
        <p:grpSpPr>
          <a:xfrm>
            <a:off x="1544320" y="1744126"/>
            <a:ext cx="1940275" cy="4117452"/>
            <a:chOff x="1544320" y="1977570"/>
            <a:chExt cx="1940275" cy="411745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5CCA4F-DF5F-45D9-9757-9CA7BF77B77F}"/>
                </a:ext>
              </a:extLst>
            </p:cNvPr>
            <p:cNvSpPr txBox="1"/>
            <p:nvPr/>
          </p:nvSpPr>
          <p:spPr>
            <a:xfrm>
              <a:off x="1544320" y="1977570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E585E9-D49B-4A8A-9116-4720B11D19A7}"/>
                </a:ext>
              </a:extLst>
            </p:cNvPr>
            <p:cNvSpPr txBox="1"/>
            <p:nvPr/>
          </p:nvSpPr>
          <p:spPr>
            <a:xfrm>
              <a:off x="1544320" y="4383143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09C33E6-009E-444F-A827-FA1FABEF9929}"/>
              </a:ext>
            </a:extLst>
          </p:cNvPr>
          <p:cNvGrpSpPr/>
          <p:nvPr/>
        </p:nvGrpSpPr>
        <p:grpSpPr>
          <a:xfrm>
            <a:off x="8618035" y="1744126"/>
            <a:ext cx="1940275" cy="4117452"/>
            <a:chOff x="1544320" y="1977570"/>
            <a:chExt cx="1940275" cy="411745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09C33A-0AB0-422D-96D6-F6B058219A57}"/>
                </a:ext>
              </a:extLst>
            </p:cNvPr>
            <p:cNvSpPr txBox="1"/>
            <p:nvPr/>
          </p:nvSpPr>
          <p:spPr>
            <a:xfrm>
              <a:off x="1544320" y="1977570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7278C2-2807-4AC2-86E5-BBA0C34395EF}"/>
                </a:ext>
              </a:extLst>
            </p:cNvPr>
            <p:cNvSpPr txBox="1"/>
            <p:nvPr/>
          </p:nvSpPr>
          <p:spPr>
            <a:xfrm>
              <a:off x="1544320" y="4383143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42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B8A3AB4-C032-4655-87B6-25B1D7E9E7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941" y="1458789"/>
            <a:ext cx="5219059" cy="29357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843E72-ADB3-456A-9CF4-0E4DB1E403A4}"/>
              </a:ext>
            </a:extLst>
          </p:cNvPr>
          <p:cNvSpPr/>
          <p:nvPr/>
        </p:nvSpPr>
        <p:spPr>
          <a:xfrm>
            <a:off x="876940" y="4640789"/>
            <a:ext cx="5219059" cy="166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10933-D62B-4468-9137-17ACBB0D18CD}"/>
              </a:ext>
            </a:extLst>
          </p:cNvPr>
          <p:cNvSpPr txBox="1"/>
          <p:nvPr/>
        </p:nvSpPr>
        <p:spPr>
          <a:xfrm>
            <a:off x="1941013" y="4967613"/>
            <a:ext cx="3090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#K-food</a:t>
            </a:r>
            <a:endParaRPr lang="ko-KR" altLang="en-US" sz="6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4C3524-4532-4A55-A445-644C664A493A}"/>
              </a:ext>
            </a:extLst>
          </p:cNvPr>
          <p:cNvSpPr/>
          <p:nvPr/>
        </p:nvSpPr>
        <p:spPr>
          <a:xfrm>
            <a:off x="6528394" y="1445397"/>
            <a:ext cx="5284382" cy="4815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1FF0A5-23E5-4FF8-A680-83E2523E55E7}"/>
              </a:ext>
            </a:extLst>
          </p:cNvPr>
          <p:cNvSpPr txBox="1"/>
          <p:nvPr/>
        </p:nvSpPr>
        <p:spPr>
          <a:xfrm>
            <a:off x="6902345" y="3128538"/>
            <a:ext cx="4506390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ㅇㅇㅇㅇㅇ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7EDD24-7D97-497A-AEDB-4D7CE6562472}"/>
              </a:ext>
            </a:extLst>
          </p:cNvPr>
          <p:cNvSpPr txBox="1"/>
          <p:nvPr/>
        </p:nvSpPr>
        <p:spPr>
          <a:xfrm>
            <a:off x="6902345" y="2123748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D5BA34C-2E28-415E-9CAA-00ED7C838446}"/>
              </a:ext>
            </a:extLst>
          </p:cNvPr>
          <p:cNvCxnSpPr>
            <a:cxnSpLocks/>
          </p:cNvCxnSpPr>
          <p:nvPr/>
        </p:nvCxnSpPr>
        <p:spPr>
          <a:xfrm>
            <a:off x="7010400" y="3057949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40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E8548B-9D62-4465-BA41-7E2B151ABE18}"/>
              </a:ext>
            </a:extLst>
          </p:cNvPr>
          <p:cNvSpPr txBox="1"/>
          <p:nvPr/>
        </p:nvSpPr>
        <p:spPr>
          <a:xfrm>
            <a:off x="5234760" y="3586263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B19DB5C-4EBD-4648-87AE-6194BC601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969911"/>
              </p:ext>
            </p:extLst>
          </p:nvPr>
        </p:nvGraphicFramePr>
        <p:xfrm>
          <a:off x="551000" y="1489730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E671000-19B7-4101-8720-634EA43E8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734118"/>
              </p:ext>
            </p:extLst>
          </p:nvPr>
        </p:nvGraphicFramePr>
        <p:xfrm>
          <a:off x="6847660" y="1489730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30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4E2CFD-6DAB-4F5A-8596-E9A39BBCD6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078F71E-EC99-4295-8EC6-94BE6DCC52A4}"/>
              </a:ext>
            </a:extLst>
          </p:cNvPr>
          <p:cNvSpPr/>
          <p:nvPr/>
        </p:nvSpPr>
        <p:spPr>
          <a:xfrm>
            <a:off x="4883150" y="3048000"/>
            <a:ext cx="2425700" cy="76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74B69-BBAD-46A0-8963-8BEF3844DD16}"/>
              </a:ext>
            </a:extLst>
          </p:cNvPr>
          <p:cNvSpPr txBox="1"/>
          <p:nvPr/>
        </p:nvSpPr>
        <p:spPr>
          <a:xfrm>
            <a:off x="4978547" y="3136613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#mealprep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31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그래픽 88" descr="유기적 셰이프">
            <a:extLst>
              <a:ext uri="{FF2B5EF4-FFF2-40B4-BE49-F238E27FC236}">
                <a16:creationId xmlns:a16="http://schemas.microsoft.com/office/drawing/2014/main" id="{EBB6B32E-3897-4126-89B0-89D7043CB9A9}"/>
              </a:ext>
            </a:extLst>
          </p:cNvPr>
          <p:cNvSpPr/>
          <p:nvPr/>
        </p:nvSpPr>
        <p:spPr>
          <a:xfrm>
            <a:off x="1077145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58" name="그래픽 57" descr="음식점 단색으로 채워진">
            <a:extLst>
              <a:ext uri="{FF2B5EF4-FFF2-40B4-BE49-F238E27FC236}">
                <a16:creationId xmlns:a16="http://schemas.microsoft.com/office/drawing/2014/main" id="{D651B40A-A57D-4793-963D-73E74B2B4B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5310" y="2595545"/>
            <a:ext cx="1413706" cy="1413706"/>
          </a:xfrm>
          <a:prstGeom prst="rect">
            <a:avLst/>
          </a:prstGeom>
        </p:spPr>
      </p:pic>
      <p:sp>
        <p:nvSpPr>
          <p:cNvPr id="91" name="그래픽 88" descr="유기적 셰이프">
            <a:extLst>
              <a:ext uri="{FF2B5EF4-FFF2-40B4-BE49-F238E27FC236}">
                <a16:creationId xmlns:a16="http://schemas.microsoft.com/office/drawing/2014/main" id="{21765499-E8E6-4AD6-AC8C-6F9D16DBE9AA}"/>
              </a:ext>
            </a:extLst>
          </p:cNvPr>
          <p:cNvSpPr/>
          <p:nvPr/>
        </p:nvSpPr>
        <p:spPr>
          <a:xfrm>
            <a:off x="4674494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2" name="그래픽 88" descr="유기적 셰이프">
            <a:extLst>
              <a:ext uri="{FF2B5EF4-FFF2-40B4-BE49-F238E27FC236}">
                <a16:creationId xmlns:a16="http://schemas.microsoft.com/office/drawing/2014/main" id="{A53A466C-988A-4D6D-8C3D-C71E2BD10418}"/>
              </a:ext>
            </a:extLst>
          </p:cNvPr>
          <p:cNvSpPr/>
          <p:nvPr/>
        </p:nvSpPr>
        <p:spPr>
          <a:xfrm>
            <a:off x="8271843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2" name="그래픽 21" descr="식료품 가방 단색으로 채워진">
            <a:extLst>
              <a:ext uri="{FF2B5EF4-FFF2-40B4-BE49-F238E27FC236}">
                <a16:creationId xmlns:a16="http://schemas.microsoft.com/office/drawing/2014/main" id="{D4A7A8AD-B069-4B2C-8C41-9CEC1990A5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1845" y="2551619"/>
            <a:ext cx="1681736" cy="1681736"/>
          </a:xfrm>
          <a:prstGeom prst="rect">
            <a:avLst/>
          </a:prstGeom>
        </p:spPr>
      </p:pic>
      <p:pic>
        <p:nvPicPr>
          <p:cNvPr id="60" name="그래픽 59" descr="버블티 단색으로 채워진">
            <a:extLst>
              <a:ext uri="{FF2B5EF4-FFF2-40B4-BE49-F238E27FC236}">
                <a16:creationId xmlns:a16="http://schemas.microsoft.com/office/drawing/2014/main" id="{46EFE0F6-8A94-4880-8C39-A3DBA6228A7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49672" y="2551619"/>
            <a:ext cx="1593885" cy="159388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3407BF7-7640-473C-9266-3703F3AE5F32}"/>
              </a:ext>
            </a:extLst>
          </p:cNvPr>
          <p:cNvSpPr txBox="1"/>
          <p:nvPr/>
        </p:nvSpPr>
        <p:spPr>
          <a:xfrm>
            <a:off x="1077476" y="5518729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A333FA-DDF0-4AE4-BF1E-DF6AF7A3C6E3}"/>
              </a:ext>
            </a:extLst>
          </p:cNvPr>
          <p:cNvSpPr txBox="1"/>
          <p:nvPr/>
        </p:nvSpPr>
        <p:spPr>
          <a:xfrm>
            <a:off x="4762823" y="5518729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2D87FB1-2501-4CBC-A12B-7CDF7F9D6646}"/>
              </a:ext>
            </a:extLst>
          </p:cNvPr>
          <p:cNvSpPr txBox="1"/>
          <p:nvPr/>
        </p:nvSpPr>
        <p:spPr>
          <a:xfrm>
            <a:off x="8448170" y="5488665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8318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국수 윤곽선">
            <a:extLst>
              <a:ext uri="{FF2B5EF4-FFF2-40B4-BE49-F238E27FC236}">
                <a16:creationId xmlns:a16="http://schemas.microsoft.com/office/drawing/2014/main" id="{1565B222-869A-4C50-A1EF-91C159643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1678" y="1171153"/>
            <a:ext cx="3388643" cy="33886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1E3131-72F1-4C10-B41A-4D1EBD51B73D}"/>
              </a:ext>
            </a:extLst>
          </p:cNvPr>
          <p:cNvSpPr txBox="1"/>
          <p:nvPr/>
        </p:nvSpPr>
        <p:spPr>
          <a:xfrm>
            <a:off x="5333611" y="5007935"/>
            <a:ext cx="15247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/>
              <a:t>#</a:t>
            </a:r>
            <a:r>
              <a:rPr lang="ko-KR" altLang="en-US" sz="4400" dirty="0"/>
              <a:t>혼밥</a:t>
            </a:r>
          </a:p>
        </p:txBody>
      </p:sp>
    </p:spTree>
    <p:extLst>
      <p:ext uri="{BB962C8B-B14F-4D97-AF65-F5344CB8AC3E}">
        <p14:creationId xmlns:p14="http://schemas.microsoft.com/office/powerpoint/2010/main" val="140760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94217517-543F-4C7C-B486-C39D3ACFD6EE}"/>
              </a:ext>
            </a:extLst>
          </p:cNvPr>
          <p:cNvSpPr/>
          <p:nvPr/>
        </p:nvSpPr>
        <p:spPr>
          <a:xfrm>
            <a:off x="5635256" y="1196050"/>
            <a:ext cx="935665" cy="397844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38EDC2-2FF6-4B0B-B009-C9FAB5DAA4D2}"/>
              </a:ext>
            </a:extLst>
          </p:cNvPr>
          <p:cNvSpPr/>
          <p:nvPr/>
        </p:nvSpPr>
        <p:spPr>
          <a:xfrm>
            <a:off x="3136231" y="1196050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4CCFA6-A705-47E1-A2E6-BA65D801EA1F}"/>
              </a:ext>
            </a:extLst>
          </p:cNvPr>
          <p:cNvSpPr/>
          <p:nvPr/>
        </p:nvSpPr>
        <p:spPr>
          <a:xfrm>
            <a:off x="3136230" y="3185272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605151-3E54-4B56-AF3A-8833B0FEA522}"/>
              </a:ext>
            </a:extLst>
          </p:cNvPr>
          <p:cNvSpPr/>
          <p:nvPr/>
        </p:nvSpPr>
        <p:spPr>
          <a:xfrm>
            <a:off x="3136229" y="517449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5D10F-0D48-45D6-A451-CB5165DC8C16}"/>
              </a:ext>
            </a:extLst>
          </p:cNvPr>
          <p:cNvSpPr txBox="1"/>
          <p:nvPr/>
        </p:nvSpPr>
        <p:spPr>
          <a:xfrm>
            <a:off x="4625883" y="1497219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97189E-48A8-4E92-BB34-5FFCC2C95387}"/>
              </a:ext>
            </a:extLst>
          </p:cNvPr>
          <p:cNvSpPr txBox="1"/>
          <p:nvPr/>
        </p:nvSpPr>
        <p:spPr>
          <a:xfrm>
            <a:off x="4625883" y="3486442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09327-D011-455C-96BA-98CBD385D33B}"/>
              </a:ext>
            </a:extLst>
          </p:cNvPr>
          <p:cNvSpPr txBox="1"/>
          <p:nvPr/>
        </p:nvSpPr>
        <p:spPr>
          <a:xfrm>
            <a:off x="4625883" y="5475665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9616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6" name="원호 25">
            <a:extLst>
              <a:ext uri="{FF2B5EF4-FFF2-40B4-BE49-F238E27FC236}">
                <a16:creationId xmlns:a16="http://schemas.microsoft.com/office/drawing/2014/main" id="{DFDE80DF-D172-4B63-BFB3-103199D8E9AB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B13A811F-7290-4866-8348-E222B78A4591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302B3-1FE2-4B90-9DFD-B11A363E4708}"/>
              </a:ext>
            </a:extLst>
          </p:cNvPr>
          <p:cNvSpPr txBox="1"/>
          <p:nvPr/>
        </p:nvSpPr>
        <p:spPr>
          <a:xfrm>
            <a:off x="1645596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75%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テキスト ボックス 17">
            <a:extLst>
              <a:ext uri="{FF2B5EF4-FFF2-40B4-BE49-F238E27FC236}">
                <a16:creationId xmlns:a16="http://schemas.microsoft.com/office/drawing/2014/main" id="{885F3A48-20CA-4952-8E57-0931C2DAF360}"/>
              </a:ext>
            </a:extLst>
          </p:cNvPr>
          <p:cNvSpPr txBox="1"/>
          <p:nvPr/>
        </p:nvSpPr>
        <p:spPr>
          <a:xfrm>
            <a:off x="1086149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id="{A767C75C-228D-425F-9DC6-D2288E1A00D0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16359316-123F-4B26-B8B2-AA373880363F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CBB6E5-071A-4A77-9393-FA2016B79B35}"/>
              </a:ext>
            </a:extLst>
          </p:cNvPr>
          <p:cNvSpPr txBox="1"/>
          <p:nvPr/>
        </p:nvSpPr>
        <p:spPr>
          <a:xfrm>
            <a:off x="5628133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67%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テキスト ボックス 17">
            <a:extLst>
              <a:ext uri="{FF2B5EF4-FFF2-40B4-BE49-F238E27FC236}">
                <a16:creationId xmlns:a16="http://schemas.microsoft.com/office/drawing/2014/main" id="{60D4F035-7A3E-40FA-842D-37EBFB2F2650}"/>
              </a:ext>
            </a:extLst>
          </p:cNvPr>
          <p:cNvSpPr txBox="1"/>
          <p:nvPr/>
        </p:nvSpPr>
        <p:spPr>
          <a:xfrm>
            <a:off x="5068686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827833E-C134-4EAF-803C-1AADC457BC41}"/>
              </a:ext>
            </a:extLst>
          </p:cNvPr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원호 41">
            <a:extLst>
              <a:ext uri="{FF2B5EF4-FFF2-40B4-BE49-F238E27FC236}">
                <a16:creationId xmlns:a16="http://schemas.microsoft.com/office/drawing/2014/main" id="{5D628517-5D02-4820-87FA-83127A3AB160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id="{5A73B988-CD93-4F08-B1E2-1D7A72CEC46B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656A7-037A-43AF-8DF0-476C081838B0}"/>
              </a:ext>
            </a:extLst>
          </p:cNvPr>
          <p:cNvSpPr txBox="1"/>
          <p:nvPr/>
        </p:nvSpPr>
        <p:spPr>
          <a:xfrm>
            <a:off x="9610669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51%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テキスト ボックス 17">
            <a:extLst>
              <a:ext uri="{FF2B5EF4-FFF2-40B4-BE49-F238E27FC236}">
                <a16:creationId xmlns:a16="http://schemas.microsoft.com/office/drawing/2014/main" id="{63E102AF-691C-4A20-9954-EBF22E1AB441}"/>
              </a:ext>
            </a:extLst>
          </p:cNvPr>
          <p:cNvSpPr txBox="1"/>
          <p:nvPr/>
        </p:nvSpPr>
        <p:spPr>
          <a:xfrm>
            <a:off x="9051222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C1EAB04-D3D3-45B0-9D91-42D86A0CAB72}"/>
              </a:ext>
            </a:extLst>
          </p:cNvPr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E9218B1-8F28-447C-9A75-1245A27A2A82}"/>
              </a:ext>
            </a:extLst>
          </p:cNvPr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8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E34289C-ED47-45E5-8D9F-3ED19A19B67B}"/>
              </a:ext>
            </a:extLst>
          </p:cNvPr>
          <p:cNvGrpSpPr/>
          <p:nvPr/>
        </p:nvGrpSpPr>
        <p:grpSpPr>
          <a:xfrm>
            <a:off x="1097514" y="2458941"/>
            <a:ext cx="3422745" cy="2603640"/>
            <a:chOff x="1308559" y="2481717"/>
            <a:chExt cx="3422745" cy="2603640"/>
          </a:xfrm>
        </p:grpSpPr>
        <p:sp>
          <p:nvSpPr>
            <p:cNvPr id="6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BA1C8104-10D6-4B8A-9C21-51AF9FC7ED95}"/>
                </a:ext>
              </a:extLst>
            </p:cNvPr>
            <p:cNvSpPr/>
            <p:nvPr/>
          </p:nvSpPr>
          <p:spPr>
            <a:xfrm>
              <a:off x="1308559" y="2540725"/>
              <a:ext cx="3422745" cy="2544632"/>
            </a:xfrm>
            <a:custGeom>
              <a:avLst/>
              <a:gdLst>
                <a:gd name="connsiteX0" fmla="*/ 2884227 w 3422745"/>
                <a:gd name="connsiteY0" fmla="*/ 584168 h 2544632"/>
                <a:gd name="connsiteX1" fmla="*/ 2845946 w 3422745"/>
                <a:gd name="connsiteY1" fmla="*/ 583616 h 2544632"/>
                <a:gd name="connsiteX2" fmla="*/ 2574969 w 3422745"/>
                <a:gd name="connsiteY2" fmla="*/ 321240 h 2544632"/>
                <a:gd name="connsiteX3" fmla="*/ 2574969 w 3422745"/>
                <a:gd name="connsiteY3" fmla="*/ 320431 h 2544632"/>
                <a:gd name="connsiteX4" fmla="*/ 2574951 w 3422745"/>
                <a:gd name="connsiteY4" fmla="*/ 320431 h 2544632"/>
                <a:gd name="connsiteX5" fmla="*/ 1287485 w 3422745"/>
                <a:gd name="connsiteY5" fmla="*/ 0 h 2544632"/>
                <a:gd name="connsiteX6" fmla="*/ 19 w 3422745"/>
                <a:gd name="connsiteY6" fmla="*/ 320431 h 2544632"/>
                <a:gd name="connsiteX7" fmla="*/ 0 w 3422745"/>
                <a:gd name="connsiteY7" fmla="*/ 1464421 h 2544632"/>
                <a:gd name="connsiteX8" fmla="*/ 1287485 w 3422745"/>
                <a:gd name="connsiteY8" fmla="*/ 2544633 h 2544632"/>
                <a:gd name="connsiteX9" fmla="*/ 2464937 w 3422745"/>
                <a:gd name="connsiteY9" fmla="*/ 1950806 h 2544632"/>
                <a:gd name="connsiteX10" fmla="*/ 2850652 w 3422745"/>
                <a:gd name="connsiteY10" fmla="*/ 1715500 h 2544632"/>
                <a:gd name="connsiteX11" fmla="*/ 2856729 w 3422745"/>
                <a:gd name="connsiteY11" fmla="*/ 1715529 h 2544632"/>
                <a:gd name="connsiteX12" fmla="*/ 3422733 w 3422745"/>
                <a:gd name="connsiteY12" fmla="*/ 1153439 h 2544632"/>
                <a:gd name="connsiteX13" fmla="*/ 2884227 w 3422745"/>
                <a:gd name="connsiteY13" fmla="*/ 584168 h 2544632"/>
                <a:gd name="connsiteX14" fmla="*/ 2856738 w 3422745"/>
                <a:gd name="connsiteY14" fmla="*/ 1432531 h 2544632"/>
                <a:gd name="connsiteX15" fmla="*/ 2574969 w 3422745"/>
                <a:gd name="connsiteY15" fmla="*/ 1175614 h 2544632"/>
                <a:gd name="connsiteX16" fmla="*/ 2574969 w 3422745"/>
                <a:gd name="connsiteY16" fmla="*/ 1123426 h 2544632"/>
                <a:gd name="connsiteX17" fmla="*/ 2856738 w 3422745"/>
                <a:gd name="connsiteY17" fmla="*/ 866518 h 2544632"/>
                <a:gd name="connsiteX18" fmla="*/ 3139745 w 3422745"/>
                <a:gd name="connsiteY18" fmla="*/ 1149525 h 2544632"/>
                <a:gd name="connsiteX19" fmla="*/ 2856738 w 3422745"/>
                <a:gd name="connsiteY19" fmla="*/ 1432531 h 254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22745" h="2544632">
                  <a:moveTo>
                    <a:pt x="2884227" y="584168"/>
                  </a:moveTo>
                  <a:cubicBezTo>
                    <a:pt x="2871368" y="583559"/>
                    <a:pt x="2858605" y="583378"/>
                    <a:pt x="2845946" y="583616"/>
                  </a:cubicBezTo>
                  <a:cubicBezTo>
                    <a:pt x="2697137" y="586407"/>
                    <a:pt x="2575408" y="469963"/>
                    <a:pt x="2574969" y="321240"/>
                  </a:cubicBezTo>
                  <a:cubicBezTo>
                    <a:pt x="2574969" y="320973"/>
                    <a:pt x="2574969" y="320431"/>
                    <a:pt x="2574969" y="320431"/>
                  </a:cubicBezTo>
                  <a:lnTo>
                    <a:pt x="2574951" y="320431"/>
                  </a:lnTo>
                  <a:cubicBezTo>
                    <a:pt x="2574008" y="143418"/>
                    <a:pt x="1997964" y="0"/>
                    <a:pt x="1287485" y="0"/>
                  </a:cubicBezTo>
                  <a:cubicBezTo>
                    <a:pt x="577015" y="0"/>
                    <a:pt x="972" y="143427"/>
                    <a:pt x="19" y="320431"/>
                  </a:cubicBezTo>
                  <a:lnTo>
                    <a:pt x="0" y="1464421"/>
                  </a:lnTo>
                  <a:cubicBezTo>
                    <a:pt x="0" y="2175482"/>
                    <a:pt x="576424" y="2544633"/>
                    <a:pt x="1287485" y="2544633"/>
                  </a:cubicBezTo>
                  <a:cubicBezTo>
                    <a:pt x="1812941" y="2544633"/>
                    <a:pt x="2264826" y="2343007"/>
                    <a:pt x="2464937" y="1950806"/>
                  </a:cubicBezTo>
                  <a:cubicBezTo>
                    <a:pt x="2539127" y="1805407"/>
                    <a:pt x="2687431" y="1713786"/>
                    <a:pt x="2850652" y="1715500"/>
                  </a:cubicBezTo>
                  <a:cubicBezTo>
                    <a:pt x="2852671" y="1715519"/>
                    <a:pt x="2854700" y="1715529"/>
                    <a:pt x="2856729" y="1715529"/>
                  </a:cubicBezTo>
                  <a:cubicBezTo>
                    <a:pt x="3168024" y="1715529"/>
                    <a:pt x="3420618" y="1464231"/>
                    <a:pt x="3422733" y="1153439"/>
                  </a:cubicBezTo>
                  <a:cubicBezTo>
                    <a:pt x="3424790" y="851744"/>
                    <a:pt x="3185608" y="598503"/>
                    <a:pt x="2884227" y="584168"/>
                  </a:cubicBezTo>
                  <a:close/>
                  <a:moveTo>
                    <a:pt x="2856738" y="1432531"/>
                  </a:moveTo>
                  <a:cubicBezTo>
                    <a:pt x="2709243" y="1432531"/>
                    <a:pt x="2588152" y="1319679"/>
                    <a:pt x="2574969" y="1175614"/>
                  </a:cubicBezTo>
                  <a:lnTo>
                    <a:pt x="2574969" y="1123426"/>
                  </a:lnTo>
                  <a:cubicBezTo>
                    <a:pt x="2588152" y="979361"/>
                    <a:pt x="2709234" y="866518"/>
                    <a:pt x="2856738" y="866518"/>
                  </a:cubicBezTo>
                  <a:cubicBezTo>
                    <a:pt x="3013034" y="866518"/>
                    <a:pt x="3139745" y="993219"/>
                    <a:pt x="3139745" y="1149525"/>
                  </a:cubicBezTo>
                  <a:cubicBezTo>
                    <a:pt x="3139745" y="1305830"/>
                    <a:pt x="3013034" y="1432531"/>
                    <a:pt x="2856738" y="1432531"/>
                  </a:cubicBez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BA1C8104-10D6-4B8A-9C21-51AF9FC7ED95}"/>
                </a:ext>
              </a:extLst>
            </p:cNvPr>
            <p:cNvSpPr/>
            <p:nvPr/>
          </p:nvSpPr>
          <p:spPr>
            <a:xfrm>
              <a:off x="1403923" y="2562499"/>
              <a:ext cx="2384240" cy="594207"/>
            </a:xfrm>
            <a:custGeom>
              <a:avLst/>
              <a:gdLst>
                <a:gd name="connsiteX0" fmla="*/ 2384241 w 2384240"/>
                <a:gd name="connsiteY0" fmla="*/ 297104 h 594207"/>
                <a:gd name="connsiteX1" fmla="*/ 1192120 w 2384240"/>
                <a:gd name="connsiteY1" fmla="*/ 594208 h 594207"/>
                <a:gd name="connsiteX2" fmla="*/ 0 w 2384240"/>
                <a:gd name="connsiteY2" fmla="*/ 297104 h 594207"/>
                <a:gd name="connsiteX3" fmla="*/ 1192120 w 2384240"/>
                <a:gd name="connsiteY3" fmla="*/ 0 h 594207"/>
                <a:gd name="connsiteX4" fmla="*/ 2384241 w 2384240"/>
                <a:gd name="connsiteY4" fmla="*/ 297104 h 59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240" h="594207">
                  <a:moveTo>
                    <a:pt x="2384241" y="297104"/>
                  </a:moveTo>
                  <a:cubicBezTo>
                    <a:pt x="2384241" y="461190"/>
                    <a:pt x="1850510" y="594208"/>
                    <a:pt x="1192120" y="594208"/>
                  </a:cubicBezTo>
                  <a:cubicBezTo>
                    <a:pt x="533730" y="594208"/>
                    <a:pt x="0" y="461190"/>
                    <a:pt x="0" y="297104"/>
                  </a:cubicBezTo>
                  <a:cubicBezTo>
                    <a:pt x="0" y="133018"/>
                    <a:pt x="533730" y="0"/>
                    <a:pt x="1192120" y="0"/>
                  </a:cubicBezTo>
                  <a:cubicBezTo>
                    <a:pt x="1850510" y="0"/>
                    <a:pt x="2384241" y="133018"/>
                    <a:pt x="2384241" y="297104"/>
                  </a:cubicBezTo>
                  <a:close/>
                </a:path>
              </a:pathLst>
            </a:custGeom>
            <a:solidFill>
              <a:srgbClr val="372D2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9993B04C-6C7B-4C62-A905-67AA738937DD}"/>
                </a:ext>
              </a:extLst>
            </p:cNvPr>
            <p:cNvGrpSpPr/>
            <p:nvPr/>
          </p:nvGrpSpPr>
          <p:grpSpPr>
            <a:xfrm>
              <a:off x="1554723" y="2740026"/>
              <a:ext cx="2138495" cy="366712"/>
              <a:chOff x="1554723" y="2740026"/>
              <a:chExt cx="2138495" cy="366712"/>
            </a:xfrm>
            <a:solidFill>
              <a:srgbClr val="FFFFFF"/>
            </a:solidFill>
          </p:grpSpPr>
          <p:sp>
            <p:nvSpPr>
              <p:cNvPr id="13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88DCD804-7A05-4105-8560-3054CBBEAF40}"/>
                  </a:ext>
                </a:extLst>
              </p:cNvPr>
              <p:cNvSpPr/>
              <p:nvPr/>
            </p:nvSpPr>
            <p:spPr>
              <a:xfrm>
                <a:off x="2322038" y="3058904"/>
                <a:ext cx="71742" cy="47834"/>
              </a:xfrm>
              <a:custGeom>
                <a:avLst/>
                <a:gdLst>
                  <a:gd name="connsiteX0" fmla="*/ 71742 w 71742"/>
                  <a:gd name="connsiteY0" fmla="*/ 23917 h 47834"/>
                  <a:gd name="connsiteX1" fmla="*/ 35871 w 71742"/>
                  <a:gd name="connsiteY1" fmla="*/ 47835 h 47834"/>
                  <a:gd name="connsiteX2" fmla="*/ 0 w 71742"/>
                  <a:gd name="connsiteY2" fmla="*/ 23917 h 47834"/>
                  <a:gd name="connsiteX3" fmla="*/ 35871 w 71742"/>
                  <a:gd name="connsiteY3" fmla="*/ 0 h 47834"/>
                  <a:gd name="connsiteX4" fmla="*/ 71742 w 71742"/>
                  <a:gd name="connsiteY4" fmla="*/ 23917 h 4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2" h="47834">
                    <a:moveTo>
                      <a:pt x="71742" y="23917"/>
                    </a:moveTo>
                    <a:cubicBezTo>
                      <a:pt x="71742" y="37126"/>
                      <a:pt x="55682" y="47835"/>
                      <a:pt x="35871" y="47835"/>
                    </a:cubicBezTo>
                    <a:cubicBezTo>
                      <a:pt x="16060" y="47835"/>
                      <a:pt x="0" y="37127"/>
                      <a:pt x="0" y="23917"/>
                    </a:cubicBezTo>
                    <a:cubicBezTo>
                      <a:pt x="0" y="10708"/>
                      <a:pt x="16060" y="0"/>
                      <a:pt x="35871" y="0"/>
                    </a:cubicBezTo>
                    <a:cubicBezTo>
                      <a:pt x="55682" y="0"/>
                      <a:pt x="71742" y="10708"/>
                      <a:pt x="71742" y="23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E23B2845-289D-4B8A-B2CA-43483F8DFB9E}"/>
                  </a:ext>
                </a:extLst>
              </p:cNvPr>
              <p:cNvSpPr/>
              <p:nvPr/>
            </p:nvSpPr>
            <p:spPr>
              <a:xfrm>
                <a:off x="2513366" y="2740026"/>
                <a:ext cx="71742" cy="47834"/>
              </a:xfrm>
              <a:custGeom>
                <a:avLst/>
                <a:gdLst>
                  <a:gd name="connsiteX0" fmla="*/ 71742 w 71742"/>
                  <a:gd name="connsiteY0" fmla="*/ 23917 h 47834"/>
                  <a:gd name="connsiteX1" fmla="*/ 35871 w 71742"/>
                  <a:gd name="connsiteY1" fmla="*/ 47835 h 47834"/>
                  <a:gd name="connsiteX2" fmla="*/ 0 w 71742"/>
                  <a:gd name="connsiteY2" fmla="*/ 23917 h 47834"/>
                  <a:gd name="connsiteX3" fmla="*/ 35871 w 71742"/>
                  <a:gd name="connsiteY3" fmla="*/ 0 h 47834"/>
                  <a:gd name="connsiteX4" fmla="*/ 71742 w 71742"/>
                  <a:gd name="connsiteY4" fmla="*/ 23917 h 4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2" h="47834">
                    <a:moveTo>
                      <a:pt x="71742" y="23917"/>
                    </a:moveTo>
                    <a:cubicBezTo>
                      <a:pt x="71742" y="37126"/>
                      <a:pt x="55682" y="47835"/>
                      <a:pt x="35871" y="47835"/>
                    </a:cubicBezTo>
                    <a:cubicBezTo>
                      <a:pt x="16060" y="47835"/>
                      <a:pt x="0" y="37126"/>
                      <a:pt x="0" y="23917"/>
                    </a:cubicBezTo>
                    <a:cubicBezTo>
                      <a:pt x="0" y="10708"/>
                      <a:pt x="16060" y="0"/>
                      <a:pt x="35871" y="0"/>
                    </a:cubicBezTo>
                    <a:cubicBezTo>
                      <a:pt x="55682" y="0"/>
                      <a:pt x="71742" y="10708"/>
                      <a:pt x="71742" y="23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7D169689-807C-4778-B94B-EB8DCB07587E}"/>
                  </a:ext>
                </a:extLst>
              </p:cNvPr>
              <p:cNvSpPr/>
              <p:nvPr/>
            </p:nvSpPr>
            <p:spPr>
              <a:xfrm>
                <a:off x="1554723" y="2855622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42D48779-2301-41EE-A592-7691A7A74AF7}"/>
                  </a:ext>
                </a:extLst>
              </p:cNvPr>
              <p:cNvSpPr/>
              <p:nvPr/>
            </p:nvSpPr>
            <p:spPr>
              <a:xfrm>
                <a:off x="2597072" y="3034996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C1DADD91-EC63-435A-A0CE-481F18E51E68}"/>
                  </a:ext>
                </a:extLst>
              </p:cNvPr>
              <p:cNvSpPr/>
              <p:nvPr/>
            </p:nvSpPr>
            <p:spPr>
              <a:xfrm>
                <a:off x="3585605" y="2815759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A77EEB43-5538-41DA-92EE-E795146480F6}"/>
                  </a:ext>
                </a:extLst>
              </p:cNvPr>
              <p:cNvSpPr/>
              <p:nvPr/>
            </p:nvSpPr>
            <p:spPr>
              <a:xfrm>
                <a:off x="2090847" y="2951281"/>
                <a:ext cx="223208" cy="143503"/>
              </a:xfrm>
              <a:custGeom>
                <a:avLst/>
                <a:gdLst>
                  <a:gd name="connsiteX0" fmla="*/ 223209 w 223208"/>
                  <a:gd name="connsiteY0" fmla="*/ 71752 h 143503"/>
                  <a:gd name="connsiteX1" fmla="*/ 111604 w 223208"/>
                  <a:gd name="connsiteY1" fmla="*/ 143504 h 143503"/>
                  <a:gd name="connsiteX2" fmla="*/ 0 w 223208"/>
                  <a:gd name="connsiteY2" fmla="*/ 71752 h 143503"/>
                  <a:gd name="connsiteX3" fmla="*/ 111604 w 223208"/>
                  <a:gd name="connsiteY3" fmla="*/ 0 h 143503"/>
                  <a:gd name="connsiteX4" fmla="*/ 223209 w 223208"/>
                  <a:gd name="connsiteY4" fmla="*/ 71752 h 14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208" h="143503">
                    <a:moveTo>
                      <a:pt x="223209" y="71752"/>
                    </a:moveTo>
                    <a:cubicBezTo>
                      <a:pt x="223209" y="111379"/>
                      <a:pt x="173242" y="143504"/>
                      <a:pt x="111604" y="143504"/>
                    </a:cubicBezTo>
                    <a:cubicBezTo>
                      <a:pt x="49967" y="143504"/>
                      <a:pt x="0" y="111379"/>
                      <a:pt x="0" y="71752"/>
                    </a:cubicBezTo>
                    <a:cubicBezTo>
                      <a:pt x="0" y="32124"/>
                      <a:pt x="49967" y="0"/>
                      <a:pt x="111604" y="0"/>
                    </a:cubicBezTo>
                    <a:cubicBezTo>
                      <a:pt x="173242" y="0"/>
                      <a:pt x="223209" y="32124"/>
                      <a:pt x="223209" y="717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48946B1D-581D-430E-93AD-17020271CEE1}"/>
                  </a:ext>
                </a:extLst>
              </p:cNvPr>
              <p:cNvSpPr/>
              <p:nvPr/>
            </p:nvSpPr>
            <p:spPr>
              <a:xfrm>
                <a:off x="3302598" y="2740026"/>
                <a:ext cx="223208" cy="143503"/>
              </a:xfrm>
              <a:custGeom>
                <a:avLst/>
                <a:gdLst>
                  <a:gd name="connsiteX0" fmla="*/ 223209 w 223208"/>
                  <a:gd name="connsiteY0" fmla="*/ 71752 h 143503"/>
                  <a:gd name="connsiteX1" fmla="*/ 111604 w 223208"/>
                  <a:gd name="connsiteY1" fmla="*/ 143504 h 143503"/>
                  <a:gd name="connsiteX2" fmla="*/ 0 w 223208"/>
                  <a:gd name="connsiteY2" fmla="*/ 71752 h 143503"/>
                  <a:gd name="connsiteX3" fmla="*/ 111604 w 223208"/>
                  <a:gd name="connsiteY3" fmla="*/ 0 h 143503"/>
                  <a:gd name="connsiteX4" fmla="*/ 223209 w 223208"/>
                  <a:gd name="connsiteY4" fmla="*/ 71752 h 14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208" h="143503">
                    <a:moveTo>
                      <a:pt x="223209" y="71752"/>
                    </a:moveTo>
                    <a:cubicBezTo>
                      <a:pt x="223209" y="111379"/>
                      <a:pt x="173242" y="143504"/>
                      <a:pt x="111604" y="143504"/>
                    </a:cubicBezTo>
                    <a:cubicBezTo>
                      <a:pt x="49967" y="143504"/>
                      <a:pt x="0" y="111379"/>
                      <a:pt x="0" y="71752"/>
                    </a:cubicBezTo>
                    <a:cubicBezTo>
                      <a:pt x="0" y="32124"/>
                      <a:pt x="49967" y="0"/>
                      <a:pt x="111604" y="0"/>
                    </a:cubicBezTo>
                    <a:cubicBezTo>
                      <a:pt x="173242" y="0"/>
                      <a:pt x="223209" y="32124"/>
                      <a:pt x="223209" y="717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47B0C5EA-40D5-48A5-A62D-ABFB45559FD4}"/>
                </a:ext>
              </a:extLst>
            </p:cNvPr>
            <p:cNvGrpSpPr/>
            <p:nvPr/>
          </p:nvGrpSpPr>
          <p:grpSpPr>
            <a:xfrm>
              <a:off x="1795867" y="2481717"/>
              <a:ext cx="626070" cy="417757"/>
              <a:chOff x="1795867" y="2481717"/>
              <a:chExt cx="626070" cy="417757"/>
            </a:xfrm>
          </p:grpSpPr>
          <p:sp>
            <p:nvSpPr>
              <p:cNvPr id="29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20E0FBEB-FD7D-42EC-9FDA-1A30B4581FA5}"/>
                  </a:ext>
                </a:extLst>
              </p:cNvPr>
              <p:cNvSpPr/>
              <p:nvPr/>
            </p:nvSpPr>
            <p:spPr>
              <a:xfrm>
                <a:off x="1795867" y="2481717"/>
                <a:ext cx="626070" cy="417748"/>
              </a:xfrm>
              <a:custGeom>
                <a:avLst/>
                <a:gdLst>
                  <a:gd name="connsiteX0" fmla="*/ 601456 w 626070"/>
                  <a:gd name="connsiteY0" fmla="*/ 417748 h 417748"/>
                  <a:gd name="connsiteX1" fmla="*/ 601551 w 626070"/>
                  <a:gd name="connsiteY1" fmla="*/ 417682 h 417748"/>
                  <a:gd name="connsiteX2" fmla="*/ 555669 w 626070"/>
                  <a:gd name="connsiteY2" fmla="*/ 99537 h 417748"/>
                  <a:gd name="connsiteX3" fmla="*/ 252841 w 626070"/>
                  <a:gd name="connsiteY3" fmla="*/ 1153 h 417748"/>
                  <a:gd name="connsiteX4" fmla="*/ 250898 w 626070"/>
                  <a:gd name="connsiteY4" fmla="*/ 696 h 417748"/>
                  <a:gd name="connsiteX5" fmla="*/ 30413 w 626070"/>
                  <a:gd name="connsiteY5" fmla="*/ 251670 h 417748"/>
                  <a:gd name="connsiteX6" fmla="*/ 0 w 626070"/>
                  <a:gd name="connsiteY6" fmla="*/ 417653 h 417748"/>
                  <a:gd name="connsiteX7" fmla="*/ 95 w 626070"/>
                  <a:gd name="connsiteY7" fmla="*/ 417748 h 417748"/>
                  <a:gd name="connsiteX8" fmla="*/ 33547 w 626070"/>
                  <a:gd name="connsiteY8" fmla="*/ 417748 h 417748"/>
                  <a:gd name="connsiteX9" fmla="*/ 137179 w 626070"/>
                  <a:gd name="connsiteY9" fmla="*/ 399679 h 417748"/>
                  <a:gd name="connsiteX10" fmla="*/ 238239 w 626070"/>
                  <a:gd name="connsiteY10" fmla="*/ 417748 h 417748"/>
                  <a:gd name="connsiteX11" fmla="*/ 601456 w 626070"/>
                  <a:gd name="connsiteY11" fmla="*/ 417748 h 417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26070" h="417748">
                    <a:moveTo>
                      <a:pt x="601456" y="417748"/>
                    </a:moveTo>
                    <a:cubicBezTo>
                      <a:pt x="601494" y="417748"/>
                      <a:pt x="601532" y="417720"/>
                      <a:pt x="601551" y="417682"/>
                    </a:cubicBezTo>
                    <a:cubicBezTo>
                      <a:pt x="647062" y="263396"/>
                      <a:pt x="627774" y="123216"/>
                      <a:pt x="555669" y="99537"/>
                    </a:cubicBezTo>
                    <a:cubicBezTo>
                      <a:pt x="552145" y="98384"/>
                      <a:pt x="252841" y="1153"/>
                      <a:pt x="252841" y="1153"/>
                    </a:cubicBezTo>
                    <a:cubicBezTo>
                      <a:pt x="252203" y="944"/>
                      <a:pt x="251555" y="791"/>
                      <a:pt x="250898" y="696"/>
                    </a:cubicBezTo>
                    <a:cubicBezTo>
                      <a:pt x="177003" y="-9734"/>
                      <a:pt x="80829" y="98127"/>
                      <a:pt x="30413" y="251670"/>
                    </a:cubicBezTo>
                    <a:cubicBezTo>
                      <a:pt x="11182" y="310240"/>
                      <a:pt x="1276" y="367380"/>
                      <a:pt x="0" y="417653"/>
                    </a:cubicBezTo>
                    <a:cubicBezTo>
                      <a:pt x="0" y="417710"/>
                      <a:pt x="38" y="417748"/>
                      <a:pt x="95" y="417748"/>
                    </a:cubicBezTo>
                    <a:lnTo>
                      <a:pt x="33547" y="417748"/>
                    </a:lnTo>
                    <a:cubicBezTo>
                      <a:pt x="33547" y="417748"/>
                      <a:pt x="53359" y="399679"/>
                      <a:pt x="137179" y="399679"/>
                    </a:cubicBezTo>
                    <a:cubicBezTo>
                      <a:pt x="218456" y="399679"/>
                      <a:pt x="238239" y="417748"/>
                      <a:pt x="238239" y="417748"/>
                    </a:cubicBezTo>
                    <a:lnTo>
                      <a:pt x="601456" y="4177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97205B3A-4E19-492A-9FE9-7DD84DE700C1}"/>
                  </a:ext>
                </a:extLst>
              </p:cNvPr>
              <p:cNvSpPr/>
              <p:nvPr/>
            </p:nvSpPr>
            <p:spPr>
              <a:xfrm>
                <a:off x="1829028" y="2540908"/>
                <a:ext cx="266610" cy="358566"/>
              </a:xfrm>
              <a:custGeom>
                <a:avLst/>
                <a:gdLst>
                  <a:gd name="connsiteX0" fmla="*/ 210270 w 266610"/>
                  <a:gd name="connsiteY0" fmla="*/ 2741 h 358566"/>
                  <a:gd name="connsiteX1" fmla="*/ 24475 w 266610"/>
                  <a:gd name="connsiteY1" fmla="*/ 201414 h 358566"/>
                  <a:gd name="connsiteX2" fmla="*/ 367 w 266610"/>
                  <a:gd name="connsiteY2" fmla="*/ 358567 h 358566"/>
                  <a:gd name="connsiteX3" fmla="*/ 205126 w 266610"/>
                  <a:gd name="connsiteY3" fmla="*/ 358567 h 358566"/>
                  <a:gd name="connsiteX4" fmla="*/ 242140 w 266610"/>
                  <a:gd name="connsiteY4" fmla="*/ 272889 h 358566"/>
                  <a:gd name="connsiteX5" fmla="*/ 210270 w 266610"/>
                  <a:gd name="connsiteY5" fmla="*/ 2741 h 358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610" h="358566">
                    <a:moveTo>
                      <a:pt x="210270" y="2741"/>
                    </a:moveTo>
                    <a:cubicBezTo>
                      <a:pt x="150167" y="-16995"/>
                      <a:pt x="66985" y="71950"/>
                      <a:pt x="24475" y="201414"/>
                    </a:cubicBezTo>
                    <a:cubicBezTo>
                      <a:pt x="5892" y="258002"/>
                      <a:pt x="-1843" y="312970"/>
                      <a:pt x="367" y="358567"/>
                    </a:cubicBezTo>
                    <a:lnTo>
                      <a:pt x="205126" y="358567"/>
                    </a:lnTo>
                    <a:cubicBezTo>
                      <a:pt x="219233" y="332992"/>
                      <a:pt x="231882" y="304141"/>
                      <a:pt x="242140" y="272889"/>
                    </a:cubicBezTo>
                    <a:cubicBezTo>
                      <a:pt x="284641" y="143416"/>
                      <a:pt x="270372" y="22477"/>
                      <a:pt x="210270" y="2741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3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F65B7E37-3739-4BB1-8E82-01A453A08568}"/>
                </a:ext>
              </a:extLst>
            </p:cNvPr>
            <p:cNvGrpSpPr/>
            <p:nvPr/>
          </p:nvGrpSpPr>
          <p:grpSpPr>
            <a:xfrm>
              <a:off x="2688748" y="2634358"/>
              <a:ext cx="564568" cy="376720"/>
              <a:chOff x="2688748" y="2634358"/>
              <a:chExt cx="564568" cy="376720"/>
            </a:xfrm>
          </p:grpSpPr>
          <p:sp>
            <p:nvSpPr>
              <p:cNvPr id="3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2A88F600-0948-4604-82AC-E6C83E211BA6}"/>
                  </a:ext>
                </a:extLst>
              </p:cNvPr>
              <p:cNvSpPr/>
              <p:nvPr/>
            </p:nvSpPr>
            <p:spPr>
              <a:xfrm>
                <a:off x="2688748" y="2634358"/>
                <a:ext cx="564568" cy="376720"/>
              </a:xfrm>
              <a:custGeom>
                <a:avLst/>
                <a:gdLst>
                  <a:gd name="connsiteX0" fmla="*/ 22206 w 564568"/>
                  <a:gd name="connsiteY0" fmla="*/ 376711 h 376720"/>
                  <a:gd name="connsiteX1" fmla="*/ 22110 w 564568"/>
                  <a:gd name="connsiteY1" fmla="*/ 376644 h 376720"/>
                  <a:gd name="connsiteX2" fmla="*/ 63487 w 564568"/>
                  <a:gd name="connsiteY2" fmla="*/ 89761 h 376720"/>
                  <a:gd name="connsiteX3" fmla="*/ 336635 w 564568"/>
                  <a:gd name="connsiteY3" fmla="*/ 1016 h 376720"/>
                  <a:gd name="connsiteX4" fmla="*/ 338331 w 564568"/>
                  <a:gd name="connsiteY4" fmla="*/ 626 h 376720"/>
                  <a:gd name="connsiteX5" fmla="*/ 537146 w 564568"/>
                  <a:gd name="connsiteY5" fmla="*/ 226949 h 376720"/>
                  <a:gd name="connsiteX6" fmla="*/ 564569 w 564568"/>
                  <a:gd name="connsiteY6" fmla="*/ 376625 h 376720"/>
                  <a:gd name="connsiteX7" fmla="*/ 564473 w 564568"/>
                  <a:gd name="connsiteY7" fmla="*/ 376721 h 376720"/>
                  <a:gd name="connsiteX8" fmla="*/ 534317 w 564568"/>
                  <a:gd name="connsiteY8" fmla="*/ 376721 h 376720"/>
                  <a:gd name="connsiteX9" fmla="*/ 443820 w 564568"/>
                  <a:gd name="connsiteY9" fmla="*/ 365795 h 376720"/>
                  <a:gd name="connsiteX10" fmla="*/ 349723 w 564568"/>
                  <a:gd name="connsiteY10" fmla="*/ 376721 h 376720"/>
                  <a:gd name="connsiteX11" fmla="*/ 22206 w 564568"/>
                  <a:gd name="connsiteY11" fmla="*/ 376711 h 376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4568" h="376720">
                    <a:moveTo>
                      <a:pt x="22206" y="376711"/>
                    </a:moveTo>
                    <a:cubicBezTo>
                      <a:pt x="22158" y="376711"/>
                      <a:pt x="22129" y="376682"/>
                      <a:pt x="22110" y="376644"/>
                    </a:cubicBezTo>
                    <a:cubicBezTo>
                      <a:pt x="-18933" y="237513"/>
                      <a:pt x="-1531" y="111107"/>
                      <a:pt x="63487" y="89761"/>
                    </a:cubicBezTo>
                    <a:cubicBezTo>
                      <a:pt x="66563" y="88751"/>
                      <a:pt x="320614" y="6227"/>
                      <a:pt x="336635" y="1016"/>
                    </a:cubicBezTo>
                    <a:cubicBezTo>
                      <a:pt x="337216" y="826"/>
                      <a:pt x="337731" y="712"/>
                      <a:pt x="338331" y="626"/>
                    </a:cubicBezTo>
                    <a:cubicBezTo>
                      <a:pt x="404968" y="-8766"/>
                      <a:pt x="491683" y="88494"/>
                      <a:pt x="537146" y="226949"/>
                    </a:cubicBezTo>
                    <a:cubicBezTo>
                      <a:pt x="554481" y="279766"/>
                      <a:pt x="563416" y="331286"/>
                      <a:pt x="564569" y="376625"/>
                    </a:cubicBezTo>
                    <a:cubicBezTo>
                      <a:pt x="564569" y="376682"/>
                      <a:pt x="564530" y="376721"/>
                      <a:pt x="564473" y="376721"/>
                    </a:cubicBezTo>
                    <a:lnTo>
                      <a:pt x="534317" y="376721"/>
                    </a:lnTo>
                    <a:cubicBezTo>
                      <a:pt x="534317" y="376721"/>
                      <a:pt x="519068" y="365795"/>
                      <a:pt x="443820" y="365795"/>
                    </a:cubicBezTo>
                    <a:cubicBezTo>
                      <a:pt x="363172" y="365795"/>
                      <a:pt x="349723" y="376721"/>
                      <a:pt x="349723" y="376721"/>
                    </a:cubicBezTo>
                    <a:lnTo>
                      <a:pt x="22206" y="37671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5677BBE0-011C-4A00-A6F8-B85B6FE3DDA8}"/>
                  </a:ext>
                </a:extLst>
              </p:cNvPr>
              <p:cNvSpPr/>
              <p:nvPr/>
            </p:nvSpPr>
            <p:spPr>
              <a:xfrm>
                <a:off x="2983000" y="2687730"/>
                <a:ext cx="240430" cy="323339"/>
              </a:xfrm>
              <a:custGeom>
                <a:avLst/>
                <a:gdLst>
                  <a:gd name="connsiteX0" fmla="*/ 50813 w 240430"/>
                  <a:gd name="connsiteY0" fmla="*/ 2471 h 323339"/>
                  <a:gd name="connsiteX1" fmla="*/ 218357 w 240430"/>
                  <a:gd name="connsiteY1" fmla="*/ 181627 h 323339"/>
                  <a:gd name="connsiteX2" fmla="*/ 240103 w 240430"/>
                  <a:gd name="connsiteY2" fmla="*/ 323340 h 323339"/>
                  <a:gd name="connsiteX3" fmla="*/ 55451 w 240430"/>
                  <a:gd name="connsiteY3" fmla="*/ 323340 h 323339"/>
                  <a:gd name="connsiteX4" fmla="*/ 22076 w 240430"/>
                  <a:gd name="connsiteY4" fmla="*/ 246073 h 323339"/>
                  <a:gd name="connsiteX5" fmla="*/ 50813 w 240430"/>
                  <a:gd name="connsiteY5" fmla="*/ 2471 h 32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430" h="323339">
                    <a:moveTo>
                      <a:pt x="50813" y="2471"/>
                    </a:moveTo>
                    <a:cubicBezTo>
                      <a:pt x="105010" y="-15322"/>
                      <a:pt x="180029" y="64888"/>
                      <a:pt x="218357" y="181627"/>
                    </a:cubicBezTo>
                    <a:cubicBezTo>
                      <a:pt x="235112" y="232661"/>
                      <a:pt x="242084" y="282220"/>
                      <a:pt x="240103" y="323340"/>
                    </a:cubicBezTo>
                    <a:lnTo>
                      <a:pt x="55451" y="323340"/>
                    </a:lnTo>
                    <a:cubicBezTo>
                      <a:pt x="42735" y="300279"/>
                      <a:pt x="31324" y="274257"/>
                      <a:pt x="22076" y="246073"/>
                    </a:cubicBezTo>
                    <a:cubicBezTo>
                      <a:pt x="-16263" y="129334"/>
                      <a:pt x="-3394" y="20273"/>
                      <a:pt x="50813" y="2471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E364D45-98C5-43F0-AE40-738CE3DD89FE}"/>
              </a:ext>
            </a:extLst>
          </p:cNvPr>
          <p:cNvSpPr/>
          <p:nvPr/>
        </p:nvSpPr>
        <p:spPr>
          <a:xfrm>
            <a:off x="5571460" y="134407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D3F23DE-9840-4FA3-A8CC-3AFD7A4128D6}"/>
              </a:ext>
            </a:extLst>
          </p:cNvPr>
          <p:cNvSpPr/>
          <p:nvPr/>
        </p:nvSpPr>
        <p:spPr>
          <a:xfrm>
            <a:off x="5571459" y="258578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B97FD0E-9259-4544-A1BA-CB511DA9A28F}"/>
              </a:ext>
            </a:extLst>
          </p:cNvPr>
          <p:cNvSpPr/>
          <p:nvPr/>
        </p:nvSpPr>
        <p:spPr>
          <a:xfrm>
            <a:off x="5571458" y="382749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C11C238-40E2-4B16-BCCD-57794ED8D547}"/>
              </a:ext>
            </a:extLst>
          </p:cNvPr>
          <p:cNvSpPr/>
          <p:nvPr/>
        </p:nvSpPr>
        <p:spPr>
          <a:xfrm>
            <a:off x="5571457" y="506920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2136E4-E73C-4614-8F3D-45C5038C715C}"/>
              </a:ext>
            </a:extLst>
          </p:cNvPr>
          <p:cNvSpPr txBox="1"/>
          <p:nvPr/>
        </p:nvSpPr>
        <p:spPr>
          <a:xfrm>
            <a:off x="7135674" y="1567176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79AB62-3204-41A5-900E-37EE5150127F}"/>
              </a:ext>
            </a:extLst>
          </p:cNvPr>
          <p:cNvSpPr txBox="1"/>
          <p:nvPr/>
        </p:nvSpPr>
        <p:spPr>
          <a:xfrm>
            <a:off x="7135674" y="275991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C0A9F7E-68B9-4991-B085-7FF6B5ABDB87}"/>
              </a:ext>
            </a:extLst>
          </p:cNvPr>
          <p:cNvSpPr txBox="1"/>
          <p:nvPr/>
        </p:nvSpPr>
        <p:spPr>
          <a:xfrm>
            <a:off x="7135674" y="40125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5DBE97-318C-4F67-944E-04555FD818C9}"/>
              </a:ext>
            </a:extLst>
          </p:cNvPr>
          <p:cNvSpPr txBox="1"/>
          <p:nvPr/>
        </p:nvSpPr>
        <p:spPr>
          <a:xfrm>
            <a:off x="7135674" y="526509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0700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5D3C36-198A-4FA2-B60A-E6571300F0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29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4677E2-E5C1-4FA1-9C73-E8E9FCDB6195}"/>
              </a:ext>
            </a:extLst>
          </p:cNvPr>
          <p:cNvSpPr/>
          <p:nvPr/>
        </p:nvSpPr>
        <p:spPr>
          <a:xfrm>
            <a:off x="712382" y="3392488"/>
            <a:ext cx="4614530" cy="2774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B162D-5123-4852-9563-DE93F852A01F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98339-CDBA-4DCC-A641-FD343BC6B58E}"/>
              </a:ext>
            </a:extLst>
          </p:cNvPr>
          <p:cNvSpPr txBox="1"/>
          <p:nvPr/>
        </p:nvSpPr>
        <p:spPr>
          <a:xfrm>
            <a:off x="988828" y="3072810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endParaRPr lang="ko-KR" alt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94BD4-3788-44D5-8FAF-5F6BD15D4F88}"/>
              </a:ext>
            </a:extLst>
          </p:cNvPr>
          <p:cNvSpPr txBox="1"/>
          <p:nvPr/>
        </p:nvSpPr>
        <p:spPr>
          <a:xfrm>
            <a:off x="988828" y="3795822"/>
            <a:ext cx="3698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522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1591709" y="2076716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37952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6D6813B-7341-1BC8-D4EE-5D030496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739" y="0"/>
            <a:ext cx="6162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843E72-ADB3-456A-9CF4-0E4DB1E403A4}"/>
              </a:ext>
            </a:extLst>
          </p:cNvPr>
          <p:cNvSpPr/>
          <p:nvPr/>
        </p:nvSpPr>
        <p:spPr>
          <a:xfrm>
            <a:off x="318977" y="957652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10933-D62B-4468-9137-17ACBB0D18CD}"/>
              </a:ext>
            </a:extLst>
          </p:cNvPr>
          <p:cNvSpPr txBox="1"/>
          <p:nvPr/>
        </p:nvSpPr>
        <p:spPr>
          <a:xfrm>
            <a:off x="387512" y="995342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Home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6DED44-2CCE-D5E0-EACC-65A49240DB44}"/>
              </a:ext>
            </a:extLst>
          </p:cNvPr>
          <p:cNvSpPr txBox="1"/>
          <p:nvPr/>
        </p:nvSpPr>
        <p:spPr>
          <a:xfrm>
            <a:off x="2387670" y="1089197"/>
            <a:ext cx="4272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full page</a:t>
            </a:r>
            <a:r>
              <a:rPr lang="ko-KR" altLang="en-US" sz="1200"/>
              <a:t>로 구성된 </a:t>
            </a:r>
            <a:r>
              <a:rPr lang="en-US" altLang="ko-KR" sz="1200"/>
              <a:t>3</a:t>
            </a:r>
            <a:r>
              <a:rPr lang="ko-KR" altLang="en-US" sz="1200" dirty="0"/>
              <a:t>개의 </a:t>
            </a:r>
            <a:r>
              <a:rPr lang="ko-KR" altLang="en-US" sz="1200"/>
              <a:t>화면으로 구성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r>
              <a:rPr lang="ko-KR" altLang="en-US" sz="1200" dirty="0"/>
              <a:t>스크롤로 화면 전환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E8DDE25-591F-0F3D-2181-D9109AFF5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02" y="1593942"/>
            <a:ext cx="5747921" cy="35290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C9FCDC-E299-5E38-11AC-91E7E8A1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278" y="3662739"/>
            <a:ext cx="5921959" cy="35856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055C08-4DCF-DFF3-AFFA-D8870101D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937" y="995342"/>
            <a:ext cx="5215820" cy="330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7" y="1659326"/>
            <a:ext cx="9822516" cy="514147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899400" y="2296602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378557" y="2562352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899400" y="3339126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8358511" y="3604876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899400" y="4381650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8370649" y="4647400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F43173-C3E4-EE9E-27FE-6461B35DEF57}"/>
              </a:ext>
            </a:extLst>
          </p:cNvPr>
          <p:cNvSpPr/>
          <p:nvPr/>
        </p:nvSpPr>
        <p:spPr>
          <a:xfrm>
            <a:off x="318977" y="957652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6FEE69-0F83-0C28-9A6B-B54E27F89D68}"/>
              </a:ext>
            </a:extLst>
          </p:cNvPr>
          <p:cNvSpPr txBox="1"/>
          <p:nvPr/>
        </p:nvSpPr>
        <p:spPr>
          <a:xfrm>
            <a:off x="387512" y="995342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LOGIN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9459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91D1D0-6F1D-9A4B-4827-71C99CF8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7" y="1633376"/>
            <a:ext cx="9496294" cy="501276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2CEE8D-23E7-25D6-2069-0273D1E9939C}"/>
              </a:ext>
            </a:extLst>
          </p:cNvPr>
          <p:cNvSpPr/>
          <p:nvPr/>
        </p:nvSpPr>
        <p:spPr>
          <a:xfrm>
            <a:off x="318977" y="938860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93F5DB-B8A1-2FA2-DB78-D736664FF9D4}"/>
              </a:ext>
            </a:extLst>
          </p:cNvPr>
          <p:cNvSpPr txBox="1"/>
          <p:nvPr/>
        </p:nvSpPr>
        <p:spPr>
          <a:xfrm>
            <a:off x="472903" y="976550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8720517" y="3917162"/>
            <a:ext cx="3471483" cy="1785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9019009" y="4088349"/>
            <a:ext cx="3577048" cy="16143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필요한 양식 입력 후 회원가입 가능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전화번호 입력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관심 상권 키워드 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선택</a:t>
            </a: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301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배민 을지로10년후체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YELLOW_">
    <a:dk1>
      <a:sysClr val="windowText" lastClr="000000"/>
    </a:dk1>
    <a:lt1>
      <a:sysClr val="window" lastClr="FFFFFF"/>
    </a:lt1>
    <a:dk2>
      <a:srgbClr val="7F7F7F"/>
    </a:dk2>
    <a:lt2>
      <a:srgbClr val="E7E6E6"/>
    </a:lt2>
    <a:accent1>
      <a:srgbClr val="FBCE01"/>
    </a:accent1>
    <a:accent2>
      <a:srgbClr val="FDDE45"/>
    </a:accent2>
    <a:accent3>
      <a:srgbClr val="D8BEA7"/>
    </a:accent3>
    <a:accent4>
      <a:srgbClr val="A6A7A9"/>
    </a:accent4>
    <a:accent5>
      <a:srgbClr val="EDE5D5"/>
    </a:accent5>
    <a:accent6>
      <a:srgbClr val="FCFBF7"/>
    </a:accent6>
    <a:hlink>
      <a:srgbClr val="595959"/>
    </a:hlink>
    <a:folHlink>
      <a:srgbClr val="595959"/>
    </a:folHlink>
  </a:clrScheme>
</a:themeOverride>
</file>

<file path=ppt/theme/themeOverride2.xml><?xml version="1.0" encoding="utf-8"?>
<a:themeOverride xmlns:a="http://schemas.openxmlformats.org/drawingml/2006/main">
  <a:clrScheme name="YELLOW_">
    <a:dk1>
      <a:sysClr val="windowText" lastClr="000000"/>
    </a:dk1>
    <a:lt1>
      <a:sysClr val="window" lastClr="FFFFFF"/>
    </a:lt1>
    <a:dk2>
      <a:srgbClr val="7F7F7F"/>
    </a:dk2>
    <a:lt2>
      <a:srgbClr val="E7E6E6"/>
    </a:lt2>
    <a:accent1>
      <a:srgbClr val="FBCE01"/>
    </a:accent1>
    <a:accent2>
      <a:srgbClr val="FDDE45"/>
    </a:accent2>
    <a:accent3>
      <a:srgbClr val="D8BEA7"/>
    </a:accent3>
    <a:accent4>
      <a:srgbClr val="A6A7A9"/>
    </a:accent4>
    <a:accent5>
      <a:srgbClr val="EDE5D5"/>
    </a:accent5>
    <a:accent6>
      <a:srgbClr val="FCFBF7"/>
    </a:accent6>
    <a:hlink>
      <a:srgbClr val="595959"/>
    </a:hlink>
    <a:folHlink>
      <a:srgbClr val="59595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3002</TotalTime>
  <Words>1290</Words>
  <Application>Microsoft Office PowerPoint</Application>
  <PresentationFormat>와이드스크린</PresentationFormat>
  <Paragraphs>443</Paragraphs>
  <Slides>59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6" baseType="lpstr">
      <vt:lpstr>Spoqa Han Sans</vt:lpstr>
      <vt:lpstr>나눔스퀘어 ExtraBold</vt:lpstr>
      <vt:lpstr>나눔스퀘어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한 윤석</cp:lastModifiedBy>
  <cp:revision>55</cp:revision>
  <dcterms:created xsi:type="dcterms:W3CDTF">2021-06-18T07:08:44Z</dcterms:created>
  <dcterms:modified xsi:type="dcterms:W3CDTF">2022-05-26T02:17:16Z</dcterms:modified>
</cp:coreProperties>
</file>